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Barlow Condensed" charset="1" panose="00000506000000000000"/>
      <p:regular r:id="rId24"/>
    </p:embeddedFont>
    <p:embeddedFont>
      <p:font typeface="Gulfs Display" charset="1" panose="00000500000000000000"/>
      <p:regular r:id="rId25"/>
    </p:embeddedFont>
    <p:embeddedFont>
      <p:font typeface="Noto Serif Display ExtraCondensed" charset="1" panose="02020506080505020204"/>
      <p:regular r:id="rId26"/>
    </p:embeddedFont>
    <p:embeddedFont>
      <p:font typeface="Barlow Condensed Bold" charset="1" panose="00000806000000000000"/>
      <p:regular r:id="rId27"/>
    </p:embeddedFont>
    <p:embeddedFont>
      <p:font typeface="Kitsch Display" charset="1" panose="00000500000000000000"/>
      <p:regular r:id="rId28"/>
    </p:embeddedFont>
    <p:embeddedFont>
      <p:font typeface="Open Sauce" charset="1" panose="00000500000000000000"/>
      <p:regular r:id="rId29"/>
    </p:embeddedFont>
    <p:embeddedFont>
      <p:font typeface="Open Sauce Bold" charset="1" panose="00000800000000000000"/>
      <p:regular r:id="rId30"/>
    </p:embeddedFont>
    <p:embeddedFont>
      <p:font typeface="Kitsch Display Bold" charset="1" panose="00000800000000000000"/>
      <p:regular r:id="rId31"/>
    </p:embeddedFont>
    <p:embeddedFont>
      <p:font typeface="Six Caps" charset="1" panose="0200050802000002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https://www.linkedin.com/in/riya-d-06897a289/"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892291" y="1841922"/>
            <a:ext cx="10398670" cy="6603156"/>
          </a:xfrm>
          <a:custGeom>
            <a:avLst/>
            <a:gdLst/>
            <a:ahLst/>
            <a:cxnLst/>
            <a:rect r="r" b="b" t="t" l="l"/>
            <a:pathLst>
              <a:path h="6603156" w="10398670">
                <a:moveTo>
                  <a:pt x="0" y="0"/>
                </a:moveTo>
                <a:lnTo>
                  <a:pt x="10398670" y="0"/>
                </a:lnTo>
                <a:lnTo>
                  <a:pt x="10398670" y="6603156"/>
                </a:lnTo>
                <a:lnTo>
                  <a:pt x="0" y="6603156"/>
                </a:lnTo>
                <a:lnTo>
                  <a:pt x="0" y="0"/>
                </a:lnTo>
                <a:close/>
              </a:path>
            </a:pathLst>
          </a:custGeom>
          <a:blipFill>
            <a:blip r:embed="rId3"/>
            <a:stretch>
              <a:fillRect l="0" t="0" r="0" b="0"/>
            </a:stretch>
          </a:blipFill>
        </p:spPr>
      </p:sp>
      <p:sp>
        <p:nvSpPr>
          <p:cNvPr name="Freeform 4" id="4"/>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072293" y="9110679"/>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Freeform 6" id="6"/>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709556" y="3175000"/>
            <a:ext cx="9334310" cy="4692022"/>
          </a:xfrm>
          <a:prstGeom prst="rect">
            <a:avLst/>
          </a:prstGeom>
        </p:spPr>
        <p:txBody>
          <a:bodyPr anchor="t" rtlCol="false" tIns="0" lIns="0" bIns="0" rIns="0">
            <a:spAutoFit/>
          </a:bodyPr>
          <a:lstStyle/>
          <a:p>
            <a:pPr algn="l">
              <a:lnSpc>
                <a:spcPts val="13719"/>
              </a:lnSpc>
              <a:spcBef>
                <a:spcPct val="0"/>
              </a:spcBef>
            </a:pPr>
            <a:r>
              <a:rPr lang="en-US" sz="9799">
                <a:solidFill>
                  <a:srgbClr val="C53200"/>
                </a:solidFill>
                <a:latin typeface="Gulfs Display"/>
                <a:ea typeface="Gulfs Display"/>
                <a:cs typeface="Gulfs Display"/>
                <a:sym typeface="Gulfs Display"/>
              </a:rPr>
              <a:t>PIZZA SALES ANALYSIS</a:t>
            </a:r>
          </a:p>
          <a:p>
            <a:pPr algn="l">
              <a:lnSpc>
                <a:spcPts val="9799"/>
              </a:lnSpc>
              <a:spcBef>
                <a:spcPct val="0"/>
              </a:spcBef>
            </a:pPr>
            <a:r>
              <a:rPr lang="en-US" sz="6999">
                <a:solidFill>
                  <a:srgbClr val="C53200"/>
                </a:solidFill>
                <a:latin typeface="Noto Serif Display ExtraCondensed"/>
                <a:ea typeface="Noto Serif Display ExtraCondensed"/>
                <a:cs typeface="Noto Serif Display ExtraCondensed"/>
                <a:sym typeface="Noto Serif Display ExtraCondensed"/>
              </a:rPr>
              <a:t>U</a:t>
            </a:r>
            <a:r>
              <a:rPr lang="en-US" sz="6999">
                <a:solidFill>
                  <a:srgbClr val="C53200"/>
                </a:solidFill>
                <a:latin typeface="Noto Serif Display ExtraCondensed"/>
                <a:ea typeface="Noto Serif Display ExtraCondensed"/>
                <a:cs typeface="Noto Serif Display ExtraCondensed"/>
                <a:sym typeface="Noto Serif Display ExtraCondensed"/>
              </a:rPr>
              <a:t>sing SQL</a:t>
            </a:r>
          </a:p>
        </p:txBody>
      </p:sp>
      <p:sp>
        <p:nvSpPr>
          <p:cNvPr name="Freeform 13" id="13"/>
          <p:cNvSpPr/>
          <p:nvPr/>
        </p:nvSpPr>
        <p:spPr>
          <a:xfrm flipH="false" flipV="false" rot="0">
            <a:off x="8643038" y="7211883"/>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7369519" y="1186783"/>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524000" y="995861"/>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1530416" y="1323430"/>
            <a:ext cx="500962" cy="655139"/>
          </a:xfrm>
          <a:custGeom>
            <a:avLst/>
            <a:gdLst/>
            <a:ahLst/>
            <a:cxnLst/>
            <a:rect r="r" b="b" t="t" l="l"/>
            <a:pathLst>
              <a:path h="655139" w="500962">
                <a:moveTo>
                  <a:pt x="0" y="0"/>
                </a:moveTo>
                <a:lnTo>
                  <a:pt x="500962" y="0"/>
                </a:lnTo>
                <a:lnTo>
                  <a:pt x="500962" y="655140"/>
                </a:lnTo>
                <a:lnTo>
                  <a:pt x="0" y="655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2301620" y="8657169"/>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1941519" y="8689439"/>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072997" y="7984703"/>
            <a:ext cx="8046006" cy="672466"/>
          </a:xfrm>
          <a:prstGeom prst="rect">
            <a:avLst/>
          </a:prstGeom>
        </p:spPr>
        <p:txBody>
          <a:bodyPr anchor="t" rtlCol="false" tIns="0" lIns="0" bIns="0" rIns="0">
            <a:spAutoFit/>
          </a:bodyPr>
          <a:lstStyle/>
          <a:p>
            <a:pPr algn="ctr">
              <a:lnSpc>
                <a:spcPts val="5459"/>
              </a:lnSpc>
              <a:spcBef>
                <a:spcPct val="0"/>
              </a:spcBef>
            </a:pPr>
            <a:r>
              <a:rPr lang="en-US" b="true" sz="3899">
                <a:solidFill>
                  <a:srgbClr val="C53200"/>
                </a:solidFill>
                <a:latin typeface="Barlow Condensed Bold"/>
                <a:ea typeface="Barlow Condensed Bold"/>
                <a:cs typeface="Barlow Condensed Bold"/>
                <a:sym typeface="Barlow Condensed Bold"/>
              </a:rPr>
              <a:t>UNLOCKING INSIGHTS FROM PIZZA SALES DATA</a:t>
            </a:r>
          </a:p>
        </p:txBody>
      </p:sp>
      <p:sp>
        <p:nvSpPr>
          <p:cNvPr name="TextBox 20" id="20"/>
          <p:cNvSpPr txBox="true"/>
          <p:nvPr/>
        </p:nvSpPr>
        <p:spPr>
          <a:xfrm rot="0">
            <a:off x="15240000" y="751386"/>
            <a:ext cx="1666042" cy="431800"/>
          </a:xfrm>
          <a:prstGeom prst="rect">
            <a:avLst/>
          </a:prstGeom>
        </p:spPr>
        <p:txBody>
          <a:bodyPr anchor="t" rtlCol="false" tIns="0" lIns="0" bIns="0" rIns="0">
            <a:spAutoFit/>
          </a:bodyPr>
          <a:lstStyle/>
          <a:p>
            <a:pPr algn="ctr">
              <a:lnSpc>
                <a:spcPts val="3499"/>
              </a:lnSpc>
              <a:spcBef>
                <a:spcPct val="0"/>
              </a:spcBef>
            </a:pPr>
            <a:r>
              <a:rPr lang="en-US" sz="2499">
                <a:solidFill>
                  <a:srgbClr val="C53200"/>
                </a:solidFill>
                <a:latin typeface="Barlow Condensed"/>
                <a:ea typeface="Barlow Condensed"/>
                <a:cs typeface="Barlow Condensed"/>
                <a:sym typeface="Barlow Condensed"/>
              </a:rPr>
              <a:t>RIYA DEMAPURE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02533"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52100"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250734" y="8380740"/>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31239"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15924"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99595" y="4022820"/>
            <a:ext cx="10244408" cy="2463465"/>
          </a:xfrm>
          <a:custGeom>
            <a:avLst/>
            <a:gdLst/>
            <a:ahLst/>
            <a:cxnLst/>
            <a:rect r="r" b="b" t="t" l="l"/>
            <a:pathLst>
              <a:path h="2463465" w="10244408">
                <a:moveTo>
                  <a:pt x="0" y="0"/>
                </a:moveTo>
                <a:lnTo>
                  <a:pt x="10244408" y="0"/>
                </a:lnTo>
                <a:lnTo>
                  <a:pt x="10244408" y="2463465"/>
                </a:lnTo>
                <a:lnTo>
                  <a:pt x="0" y="2463465"/>
                </a:lnTo>
                <a:lnTo>
                  <a:pt x="0" y="0"/>
                </a:lnTo>
                <a:close/>
              </a:path>
            </a:pathLst>
          </a:custGeom>
          <a:blipFill>
            <a:blip r:embed="rId7"/>
            <a:stretch>
              <a:fillRect l="0" t="0" r="0" b="0"/>
            </a:stretch>
          </a:blipFill>
        </p:spPr>
      </p:sp>
      <p:sp>
        <p:nvSpPr>
          <p:cNvPr name="Freeform 17" id="17"/>
          <p:cNvSpPr/>
          <p:nvPr/>
        </p:nvSpPr>
        <p:spPr>
          <a:xfrm flipH="false" flipV="false" rot="0">
            <a:off x="11852100" y="2480791"/>
            <a:ext cx="2771792" cy="5391289"/>
          </a:xfrm>
          <a:custGeom>
            <a:avLst/>
            <a:gdLst/>
            <a:ahLst/>
            <a:cxnLst/>
            <a:rect r="r" b="b" t="t" l="l"/>
            <a:pathLst>
              <a:path h="5391289" w="2771792">
                <a:moveTo>
                  <a:pt x="0" y="0"/>
                </a:moveTo>
                <a:lnTo>
                  <a:pt x="2771792" y="0"/>
                </a:lnTo>
                <a:lnTo>
                  <a:pt x="2771792" y="5391288"/>
                </a:lnTo>
                <a:lnTo>
                  <a:pt x="0" y="5391288"/>
                </a:lnTo>
                <a:lnTo>
                  <a:pt x="0" y="0"/>
                </a:lnTo>
                <a:close/>
              </a:path>
            </a:pathLst>
          </a:custGeom>
          <a:blipFill>
            <a:blip r:embed="rId8"/>
            <a:stretch>
              <a:fillRect l="0" t="0" r="0"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1524000" y="1608029"/>
            <a:ext cx="15947800" cy="520337"/>
          </a:xfrm>
          <a:prstGeom prst="rect">
            <a:avLst/>
          </a:prstGeom>
        </p:spPr>
        <p:txBody>
          <a:bodyPr anchor="t" rtlCol="false" tIns="0" lIns="0" bIns="0" rIns="0">
            <a:spAutoFit/>
          </a:bodyPr>
          <a:lstStyle/>
          <a:p>
            <a:pPr algn="ctr">
              <a:lnSpc>
                <a:spcPts val="4395"/>
              </a:lnSpc>
              <a:spcBef>
                <a:spcPct val="0"/>
              </a:spcBef>
            </a:pPr>
            <a:r>
              <a:rPr lang="en-US" b="true" sz="3139">
                <a:solidFill>
                  <a:srgbClr val="C53200"/>
                </a:solidFill>
                <a:latin typeface="Kitsch Display Bold"/>
                <a:ea typeface="Kitsch Display Bold"/>
                <a:cs typeface="Kitsch Display Bold"/>
                <a:sym typeface="Kitsch Display Bold"/>
              </a:rPr>
              <a:t>D</a:t>
            </a:r>
            <a:r>
              <a:rPr lang="en-US" b="true" sz="3139">
                <a:solidFill>
                  <a:srgbClr val="C53200"/>
                </a:solidFill>
                <a:latin typeface="Kitsch Display Bold"/>
                <a:ea typeface="Kitsch Display Bold"/>
                <a:cs typeface="Kitsch Display Bold"/>
                <a:sym typeface="Kitsch Display Bold"/>
              </a:rPr>
              <a:t>ETERMINE THE DISTRIBUTION OF ORDERS BY HOUR OF THE DAY.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02533"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52100"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250734" y="8380740"/>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31239"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15924"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622204" y="3295387"/>
            <a:ext cx="7576043" cy="2987735"/>
          </a:xfrm>
          <a:custGeom>
            <a:avLst/>
            <a:gdLst/>
            <a:ahLst/>
            <a:cxnLst/>
            <a:rect r="r" b="b" t="t" l="l"/>
            <a:pathLst>
              <a:path h="2987735" w="7576043">
                <a:moveTo>
                  <a:pt x="0" y="0"/>
                </a:moveTo>
                <a:lnTo>
                  <a:pt x="7576043" y="0"/>
                </a:lnTo>
                <a:lnTo>
                  <a:pt x="7576043" y="2987735"/>
                </a:lnTo>
                <a:lnTo>
                  <a:pt x="0" y="2987735"/>
                </a:lnTo>
                <a:lnTo>
                  <a:pt x="0" y="0"/>
                </a:lnTo>
                <a:close/>
              </a:path>
            </a:pathLst>
          </a:custGeom>
          <a:blipFill>
            <a:blip r:embed="rId7"/>
            <a:stretch>
              <a:fillRect l="0" t="0" r="0" b="0"/>
            </a:stretch>
          </a:blipFill>
        </p:spPr>
      </p:sp>
      <p:sp>
        <p:nvSpPr>
          <p:cNvPr name="Freeform 17" id="17"/>
          <p:cNvSpPr/>
          <p:nvPr/>
        </p:nvSpPr>
        <p:spPr>
          <a:xfrm flipH="false" flipV="false" rot="0">
            <a:off x="10125110" y="4789255"/>
            <a:ext cx="5114890" cy="3206349"/>
          </a:xfrm>
          <a:custGeom>
            <a:avLst/>
            <a:gdLst/>
            <a:ahLst/>
            <a:cxnLst/>
            <a:rect r="r" b="b" t="t" l="l"/>
            <a:pathLst>
              <a:path h="3206349" w="5114890">
                <a:moveTo>
                  <a:pt x="0" y="0"/>
                </a:moveTo>
                <a:lnTo>
                  <a:pt x="5114890" y="0"/>
                </a:lnTo>
                <a:lnTo>
                  <a:pt x="5114890" y="3206349"/>
                </a:lnTo>
                <a:lnTo>
                  <a:pt x="0" y="3206349"/>
                </a:lnTo>
                <a:lnTo>
                  <a:pt x="0" y="0"/>
                </a:lnTo>
                <a:close/>
              </a:path>
            </a:pathLst>
          </a:custGeom>
          <a:blipFill>
            <a:blip r:embed="rId8"/>
            <a:stretch>
              <a:fillRect l="0" t="0" r="0"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1524000" y="1608029"/>
            <a:ext cx="15947800" cy="1072787"/>
          </a:xfrm>
          <a:prstGeom prst="rect">
            <a:avLst/>
          </a:prstGeom>
        </p:spPr>
        <p:txBody>
          <a:bodyPr anchor="t" rtlCol="false" tIns="0" lIns="0" bIns="0" rIns="0">
            <a:spAutoFit/>
          </a:bodyPr>
          <a:lstStyle/>
          <a:p>
            <a:pPr algn="ctr">
              <a:lnSpc>
                <a:spcPts val="4395"/>
              </a:lnSpc>
              <a:spcBef>
                <a:spcPct val="0"/>
              </a:spcBef>
            </a:pPr>
            <a:r>
              <a:rPr lang="en-US" b="true" sz="3139">
                <a:solidFill>
                  <a:srgbClr val="C53200"/>
                </a:solidFill>
                <a:latin typeface="Kitsch Display Bold"/>
                <a:ea typeface="Kitsch Display Bold"/>
                <a:cs typeface="Kitsch Display Bold"/>
                <a:sym typeface="Kitsch Display Bold"/>
              </a:rPr>
              <a:t>JOIN REL</a:t>
            </a:r>
            <a:r>
              <a:rPr lang="en-US" b="true" sz="3139">
                <a:solidFill>
                  <a:srgbClr val="C53200"/>
                </a:solidFill>
                <a:latin typeface="Kitsch Display Bold"/>
                <a:ea typeface="Kitsch Display Bold"/>
                <a:cs typeface="Kitsch Display Bold"/>
                <a:sym typeface="Kitsch Display Bold"/>
              </a:rPr>
              <a:t>EVANT TABLES TO FIND THE CATEGORY-WISE DISTRIBUTION OF PIZZAS.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02533"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52100"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250734" y="8380740"/>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31239"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15924"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2703630" y="3023186"/>
            <a:ext cx="8881384" cy="3630347"/>
          </a:xfrm>
          <a:custGeom>
            <a:avLst/>
            <a:gdLst/>
            <a:ahLst/>
            <a:cxnLst/>
            <a:rect r="r" b="b" t="t" l="l"/>
            <a:pathLst>
              <a:path h="3630347" w="8881384">
                <a:moveTo>
                  <a:pt x="0" y="0"/>
                </a:moveTo>
                <a:lnTo>
                  <a:pt x="8881384" y="0"/>
                </a:lnTo>
                <a:lnTo>
                  <a:pt x="8881384" y="3630346"/>
                </a:lnTo>
                <a:lnTo>
                  <a:pt x="0" y="3630346"/>
                </a:lnTo>
                <a:lnTo>
                  <a:pt x="0" y="0"/>
                </a:lnTo>
                <a:close/>
              </a:path>
            </a:pathLst>
          </a:custGeom>
          <a:blipFill>
            <a:blip r:embed="rId7"/>
            <a:stretch>
              <a:fillRect l="0" t="0" r="0" b="0"/>
            </a:stretch>
          </a:blipFill>
        </p:spPr>
      </p:sp>
      <p:sp>
        <p:nvSpPr>
          <p:cNvPr name="Freeform 17" id="17"/>
          <p:cNvSpPr/>
          <p:nvPr/>
        </p:nvSpPr>
        <p:spPr>
          <a:xfrm flipH="false" flipV="false" rot="0">
            <a:off x="10074906" y="6995903"/>
            <a:ext cx="5612234" cy="1384837"/>
          </a:xfrm>
          <a:custGeom>
            <a:avLst/>
            <a:gdLst/>
            <a:ahLst/>
            <a:cxnLst/>
            <a:rect r="r" b="b" t="t" l="l"/>
            <a:pathLst>
              <a:path h="1384837" w="5612234">
                <a:moveTo>
                  <a:pt x="0" y="0"/>
                </a:moveTo>
                <a:lnTo>
                  <a:pt x="5612234" y="0"/>
                </a:lnTo>
                <a:lnTo>
                  <a:pt x="5612234" y="1384837"/>
                </a:lnTo>
                <a:lnTo>
                  <a:pt x="0" y="1384837"/>
                </a:lnTo>
                <a:lnTo>
                  <a:pt x="0" y="0"/>
                </a:lnTo>
                <a:close/>
              </a:path>
            </a:pathLst>
          </a:custGeom>
          <a:blipFill>
            <a:blip r:embed="rId8"/>
            <a:stretch>
              <a:fillRect l="0" t="0" r="0"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1524000" y="1608029"/>
            <a:ext cx="15947800" cy="1072787"/>
          </a:xfrm>
          <a:prstGeom prst="rect">
            <a:avLst/>
          </a:prstGeom>
        </p:spPr>
        <p:txBody>
          <a:bodyPr anchor="t" rtlCol="false" tIns="0" lIns="0" bIns="0" rIns="0">
            <a:spAutoFit/>
          </a:bodyPr>
          <a:lstStyle/>
          <a:p>
            <a:pPr algn="ctr">
              <a:lnSpc>
                <a:spcPts val="4395"/>
              </a:lnSpc>
              <a:spcBef>
                <a:spcPct val="0"/>
              </a:spcBef>
            </a:pPr>
            <a:r>
              <a:rPr lang="en-US" b="true" sz="3139">
                <a:solidFill>
                  <a:srgbClr val="C53200"/>
                </a:solidFill>
                <a:latin typeface="Kitsch Display Bold"/>
                <a:ea typeface="Kitsch Display Bold"/>
                <a:cs typeface="Kitsch Display Bold"/>
                <a:sym typeface="Kitsch Display Bold"/>
              </a:rPr>
              <a:t>GROUP </a:t>
            </a:r>
            <a:r>
              <a:rPr lang="en-US" b="true" sz="3139">
                <a:solidFill>
                  <a:srgbClr val="C53200"/>
                </a:solidFill>
                <a:latin typeface="Kitsch Display Bold"/>
                <a:ea typeface="Kitsch Display Bold"/>
                <a:cs typeface="Kitsch Display Bold"/>
                <a:sym typeface="Kitsch Display Bold"/>
              </a:rPr>
              <a:t>THE ORDERS BY DATE AND CALCULATE THE AVERAGE NUMBER OF PIZZAS ORDERED PER DAY.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02533"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52100"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250734" y="8380740"/>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31239"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15924"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622204" y="3103664"/>
            <a:ext cx="8144028" cy="4534743"/>
          </a:xfrm>
          <a:custGeom>
            <a:avLst/>
            <a:gdLst/>
            <a:ahLst/>
            <a:cxnLst/>
            <a:rect r="r" b="b" t="t" l="l"/>
            <a:pathLst>
              <a:path h="4534743" w="8144028">
                <a:moveTo>
                  <a:pt x="0" y="0"/>
                </a:moveTo>
                <a:lnTo>
                  <a:pt x="8144027" y="0"/>
                </a:lnTo>
                <a:lnTo>
                  <a:pt x="8144027" y="4534743"/>
                </a:lnTo>
                <a:lnTo>
                  <a:pt x="0" y="4534743"/>
                </a:lnTo>
                <a:lnTo>
                  <a:pt x="0" y="0"/>
                </a:lnTo>
                <a:close/>
              </a:path>
            </a:pathLst>
          </a:custGeom>
          <a:blipFill>
            <a:blip r:embed="rId7"/>
            <a:stretch>
              <a:fillRect l="0" t="0" r="0" b="0"/>
            </a:stretch>
          </a:blipFill>
        </p:spPr>
      </p:sp>
      <p:sp>
        <p:nvSpPr>
          <p:cNvPr name="Freeform 17" id="17"/>
          <p:cNvSpPr/>
          <p:nvPr/>
        </p:nvSpPr>
        <p:spPr>
          <a:xfrm flipH="false" flipV="false" rot="0">
            <a:off x="10442161" y="4673561"/>
            <a:ext cx="5803849" cy="1854307"/>
          </a:xfrm>
          <a:custGeom>
            <a:avLst/>
            <a:gdLst/>
            <a:ahLst/>
            <a:cxnLst/>
            <a:rect r="r" b="b" t="t" l="l"/>
            <a:pathLst>
              <a:path h="1854307" w="5803849">
                <a:moveTo>
                  <a:pt x="0" y="0"/>
                </a:moveTo>
                <a:lnTo>
                  <a:pt x="5803849" y="0"/>
                </a:lnTo>
                <a:lnTo>
                  <a:pt x="5803849" y="1854307"/>
                </a:lnTo>
                <a:lnTo>
                  <a:pt x="0" y="1854307"/>
                </a:lnTo>
                <a:lnTo>
                  <a:pt x="0" y="0"/>
                </a:lnTo>
                <a:close/>
              </a:path>
            </a:pathLst>
          </a:custGeom>
          <a:blipFill>
            <a:blip r:embed="rId8"/>
            <a:stretch>
              <a:fillRect l="-557" t="0" r="-557"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1524000" y="1608029"/>
            <a:ext cx="15947800" cy="520337"/>
          </a:xfrm>
          <a:prstGeom prst="rect">
            <a:avLst/>
          </a:prstGeom>
        </p:spPr>
        <p:txBody>
          <a:bodyPr anchor="t" rtlCol="false" tIns="0" lIns="0" bIns="0" rIns="0">
            <a:spAutoFit/>
          </a:bodyPr>
          <a:lstStyle/>
          <a:p>
            <a:pPr algn="ctr">
              <a:lnSpc>
                <a:spcPts val="4395"/>
              </a:lnSpc>
              <a:spcBef>
                <a:spcPct val="0"/>
              </a:spcBef>
            </a:pPr>
            <a:r>
              <a:rPr lang="en-US" b="true" sz="3139">
                <a:solidFill>
                  <a:srgbClr val="C53200"/>
                </a:solidFill>
                <a:latin typeface="Kitsch Display Bold"/>
                <a:ea typeface="Kitsch Display Bold"/>
                <a:cs typeface="Kitsch Display Bold"/>
                <a:sym typeface="Kitsch Display Bold"/>
              </a:rPr>
              <a:t>DE</a:t>
            </a:r>
            <a:r>
              <a:rPr lang="en-US" b="true" sz="3139">
                <a:solidFill>
                  <a:srgbClr val="C53200"/>
                </a:solidFill>
                <a:latin typeface="Kitsch Display Bold"/>
                <a:ea typeface="Kitsch Display Bold"/>
                <a:cs typeface="Kitsch Display Bold"/>
                <a:sym typeface="Kitsch Display Bold"/>
              </a:rPr>
              <a:t>TERMINE THE TOP 3 MOST ORDERED PIZZA TYPES BASED ON REVENUE.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02533"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52100"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144000" y="9073064"/>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31239"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15924"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99595" y="2658091"/>
            <a:ext cx="8328050" cy="5361182"/>
          </a:xfrm>
          <a:custGeom>
            <a:avLst/>
            <a:gdLst/>
            <a:ahLst/>
            <a:cxnLst/>
            <a:rect r="r" b="b" t="t" l="l"/>
            <a:pathLst>
              <a:path h="5361182" w="8328050">
                <a:moveTo>
                  <a:pt x="0" y="0"/>
                </a:moveTo>
                <a:lnTo>
                  <a:pt x="8328049" y="0"/>
                </a:lnTo>
                <a:lnTo>
                  <a:pt x="8328049" y="5361182"/>
                </a:lnTo>
                <a:lnTo>
                  <a:pt x="0" y="5361182"/>
                </a:lnTo>
                <a:lnTo>
                  <a:pt x="0" y="0"/>
                </a:lnTo>
                <a:close/>
              </a:path>
            </a:pathLst>
          </a:custGeom>
          <a:blipFill>
            <a:blip r:embed="rId7"/>
            <a:stretch>
              <a:fillRect l="0" t="0" r="0" b="0"/>
            </a:stretch>
          </a:blipFill>
        </p:spPr>
      </p:sp>
      <p:sp>
        <p:nvSpPr>
          <p:cNvPr name="Freeform 17" id="17"/>
          <p:cNvSpPr/>
          <p:nvPr/>
        </p:nvSpPr>
        <p:spPr>
          <a:xfrm flipH="false" flipV="false" rot="0">
            <a:off x="10668000" y="4470352"/>
            <a:ext cx="4291999" cy="3329051"/>
          </a:xfrm>
          <a:custGeom>
            <a:avLst/>
            <a:gdLst/>
            <a:ahLst/>
            <a:cxnLst/>
            <a:rect r="r" b="b" t="t" l="l"/>
            <a:pathLst>
              <a:path h="3329051" w="4291999">
                <a:moveTo>
                  <a:pt x="0" y="0"/>
                </a:moveTo>
                <a:lnTo>
                  <a:pt x="4291999" y="0"/>
                </a:lnTo>
                <a:lnTo>
                  <a:pt x="4291999" y="3329051"/>
                </a:lnTo>
                <a:lnTo>
                  <a:pt x="0" y="3329051"/>
                </a:lnTo>
                <a:lnTo>
                  <a:pt x="0" y="0"/>
                </a:lnTo>
                <a:close/>
              </a:path>
            </a:pathLst>
          </a:custGeom>
          <a:blipFill>
            <a:blip r:embed="rId8"/>
            <a:stretch>
              <a:fillRect l="0" t="0" r="0"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1524000" y="1608029"/>
            <a:ext cx="15947800" cy="1072787"/>
          </a:xfrm>
          <a:prstGeom prst="rect">
            <a:avLst/>
          </a:prstGeom>
        </p:spPr>
        <p:txBody>
          <a:bodyPr anchor="t" rtlCol="false" tIns="0" lIns="0" bIns="0" rIns="0">
            <a:spAutoFit/>
          </a:bodyPr>
          <a:lstStyle/>
          <a:p>
            <a:pPr algn="ctr">
              <a:lnSpc>
                <a:spcPts val="4395"/>
              </a:lnSpc>
              <a:spcBef>
                <a:spcPct val="0"/>
              </a:spcBef>
            </a:pPr>
            <a:r>
              <a:rPr lang="en-US" b="true" sz="3139">
                <a:solidFill>
                  <a:srgbClr val="C53200"/>
                </a:solidFill>
                <a:latin typeface="Kitsch Display Bold"/>
                <a:ea typeface="Kitsch Display Bold"/>
                <a:cs typeface="Kitsch Display Bold"/>
                <a:sym typeface="Kitsch Display Bold"/>
              </a:rPr>
              <a:t>CALCULA</a:t>
            </a:r>
            <a:r>
              <a:rPr lang="en-US" b="true" sz="3139">
                <a:solidFill>
                  <a:srgbClr val="C53200"/>
                </a:solidFill>
                <a:latin typeface="Kitsch Display Bold"/>
                <a:ea typeface="Kitsch Display Bold"/>
                <a:cs typeface="Kitsch Display Bold"/>
                <a:sym typeface="Kitsch Display Bold"/>
              </a:rPr>
              <a:t>TE THE PERCENTAGE CONTRIBUTION OF EACH PIZZA TYPE TO TOTAL REVENUE.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02533"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52100"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144000" y="9073064"/>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31239"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15924"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028700" y="3395915"/>
            <a:ext cx="10823400" cy="3504076"/>
          </a:xfrm>
          <a:custGeom>
            <a:avLst/>
            <a:gdLst/>
            <a:ahLst/>
            <a:cxnLst/>
            <a:rect r="r" b="b" t="t" l="l"/>
            <a:pathLst>
              <a:path h="3504076" w="10823400">
                <a:moveTo>
                  <a:pt x="0" y="0"/>
                </a:moveTo>
                <a:lnTo>
                  <a:pt x="10823400" y="0"/>
                </a:lnTo>
                <a:lnTo>
                  <a:pt x="10823400" y="3504075"/>
                </a:lnTo>
                <a:lnTo>
                  <a:pt x="0" y="3504075"/>
                </a:lnTo>
                <a:lnTo>
                  <a:pt x="0" y="0"/>
                </a:lnTo>
                <a:close/>
              </a:path>
            </a:pathLst>
          </a:custGeom>
          <a:blipFill>
            <a:blip r:embed="rId7"/>
            <a:stretch>
              <a:fillRect l="0" t="0" r="0" b="0"/>
            </a:stretch>
          </a:blipFill>
        </p:spPr>
      </p:sp>
      <p:sp>
        <p:nvSpPr>
          <p:cNvPr name="Freeform 17" id="17"/>
          <p:cNvSpPr/>
          <p:nvPr/>
        </p:nvSpPr>
        <p:spPr>
          <a:xfrm flipH="false" flipV="false" rot="0">
            <a:off x="12192000" y="2382558"/>
            <a:ext cx="3118156" cy="5834320"/>
          </a:xfrm>
          <a:custGeom>
            <a:avLst/>
            <a:gdLst/>
            <a:ahLst/>
            <a:cxnLst/>
            <a:rect r="r" b="b" t="t" l="l"/>
            <a:pathLst>
              <a:path h="5834320" w="3118156">
                <a:moveTo>
                  <a:pt x="0" y="0"/>
                </a:moveTo>
                <a:lnTo>
                  <a:pt x="3118156" y="0"/>
                </a:lnTo>
                <a:lnTo>
                  <a:pt x="3118156" y="5834320"/>
                </a:lnTo>
                <a:lnTo>
                  <a:pt x="0" y="5834320"/>
                </a:lnTo>
                <a:lnTo>
                  <a:pt x="0" y="0"/>
                </a:lnTo>
                <a:close/>
              </a:path>
            </a:pathLst>
          </a:custGeom>
          <a:blipFill>
            <a:blip r:embed="rId8"/>
            <a:stretch>
              <a:fillRect l="0" t="0" r="0"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1524000" y="1608029"/>
            <a:ext cx="15947800" cy="520337"/>
          </a:xfrm>
          <a:prstGeom prst="rect">
            <a:avLst/>
          </a:prstGeom>
        </p:spPr>
        <p:txBody>
          <a:bodyPr anchor="t" rtlCol="false" tIns="0" lIns="0" bIns="0" rIns="0">
            <a:spAutoFit/>
          </a:bodyPr>
          <a:lstStyle/>
          <a:p>
            <a:pPr algn="ctr">
              <a:lnSpc>
                <a:spcPts val="4395"/>
              </a:lnSpc>
              <a:spcBef>
                <a:spcPct val="0"/>
              </a:spcBef>
            </a:pPr>
            <a:r>
              <a:rPr lang="en-US" b="true" sz="3139">
                <a:solidFill>
                  <a:srgbClr val="C53200"/>
                </a:solidFill>
                <a:latin typeface="Kitsch Display Bold"/>
                <a:ea typeface="Kitsch Display Bold"/>
                <a:cs typeface="Kitsch Display Bold"/>
                <a:sym typeface="Kitsch Display Bold"/>
              </a:rPr>
              <a:t>ANALYZ</a:t>
            </a:r>
            <a:r>
              <a:rPr lang="en-US" b="true" sz="3139">
                <a:solidFill>
                  <a:srgbClr val="C53200"/>
                </a:solidFill>
                <a:latin typeface="Kitsch Display Bold"/>
                <a:ea typeface="Kitsch Display Bold"/>
                <a:cs typeface="Kitsch Display Bold"/>
                <a:sym typeface="Kitsch Display Bold"/>
              </a:rPr>
              <a:t>E THE CUMULATIVE REVENUE GENERATED OVER TIME.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87006"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12058"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38225"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61625"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153525" y="9073064"/>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40764"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25449"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99595" y="3085739"/>
            <a:ext cx="9103574" cy="4959200"/>
          </a:xfrm>
          <a:custGeom>
            <a:avLst/>
            <a:gdLst/>
            <a:ahLst/>
            <a:cxnLst/>
            <a:rect r="r" b="b" t="t" l="l"/>
            <a:pathLst>
              <a:path h="4959200" w="9103574">
                <a:moveTo>
                  <a:pt x="0" y="0"/>
                </a:moveTo>
                <a:lnTo>
                  <a:pt x="9103573" y="0"/>
                </a:lnTo>
                <a:lnTo>
                  <a:pt x="9103573" y="4959200"/>
                </a:lnTo>
                <a:lnTo>
                  <a:pt x="0" y="4959200"/>
                </a:lnTo>
                <a:lnTo>
                  <a:pt x="0" y="0"/>
                </a:lnTo>
                <a:close/>
              </a:path>
            </a:pathLst>
          </a:custGeom>
          <a:blipFill>
            <a:blip r:embed="rId7"/>
            <a:stretch>
              <a:fillRect l="0" t="0" r="0" b="0"/>
            </a:stretch>
          </a:blipFill>
        </p:spPr>
      </p:sp>
      <p:sp>
        <p:nvSpPr>
          <p:cNvPr name="Freeform 17" id="17"/>
          <p:cNvSpPr/>
          <p:nvPr/>
        </p:nvSpPr>
        <p:spPr>
          <a:xfrm flipH="false" flipV="false" rot="0">
            <a:off x="11769127" y="3995049"/>
            <a:ext cx="3893746" cy="3240971"/>
          </a:xfrm>
          <a:custGeom>
            <a:avLst/>
            <a:gdLst/>
            <a:ahLst/>
            <a:cxnLst/>
            <a:rect r="r" b="b" t="t" l="l"/>
            <a:pathLst>
              <a:path h="3240971" w="3893746">
                <a:moveTo>
                  <a:pt x="0" y="0"/>
                </a:moveTo>
                <a:lnTo>
                  <a:pt x="3893746" y="0"/>
                </a:lnTo>
                <a:lnTo>
                  <a:pt x="3893746" y="3240971"/>
                </a:lnTo>
                <a:lnTo>
                  <a:pt x="0" y="3240971"/>
                </a:lnTo>
                <a:lnTo>
                  <a:pt x="0" y="0"/>
                </a:lnTo>
                <a:close/>
              </a:path>
            </a:pathLst>
          </a:custGeom>
          <a:blipFill>
            <a:blip r:embed="rId8"/>
            <a:stretch>
              <a:fillRect l="0" t="0" r="0"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1524000" y="1608029"/>
            <a:ext cx="15947800" cy="1072787"/>
          </a:xfrm>
          <a:prstGeom prst="rect">
            <a:avLst/>
          </a:prstGeom>
        </p:spPr>
        <p:txBody>
          <a:bodyPr anchor="t" rtlCol="false" tIns="0" lIns="0" bIns="0" rIns="0">
            <a:spAutoFit/>
          </a:bodyPr>
          <a:lstStyle/>
          <a:p>
            <a:pPr algn="ctr">
              <a:lnSpc>
                <a:spcPts val="4395"/>
              </a:lnSpc>
              <a:spcBef>
                <a:spcPct val="0"/>
              </a:spcBef>
            </a:pPr>
            <a:r>
              <a:rPr lang="en-US" b="true" sz="3139">
                <a:solidFill>
                  <a:srgbClr val="C53200"/>
                </a:solidFill>
                <a:latin typeface="Kitsch Display Bold"/>
                <a:ea typeface="Kitsch Display Bold"/>
                <a:cs typeface="Kitsch Display Bold"/>
                <a:sym typeface="Kitsch Display Bold"/>
              </a:rPr>
              <a:t>DETERMIN</a:t>
            </a:r>
            <a:r>
              <a:rPr lang="en-US" b="true" sz="3139">
                <a:solidFill>
                  <a:srgbClr val="C53200"/>
                </a:solidFill>
                <a:latin typeface="Kitsch Display Bold"/>
                <a:ea typeface="Kitsch Display Bold"/>
                <a:cs typeface="Kitsch Display Bold"/>
                <a:sym typeface="Kitsch Display Bold"/>
              </a:rPr>
              <a:t>E THE TOP 3 MOST ORDERED PIZZA TYPES BASED ON REVENUE FOR EACH PIZZA CATEGORY.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785312">
            <a:off x="2252922" y="5979499"/>
            <a:ext cx="3304266" cy="5137690"/>
          </a:xfrm>
          <a:custGeom>
            <a:avLst/>
            <a:gdLst/>
            <a:ahLst/>
            <a:cxnLst/>
            <a:rect r="r" b="b" t="t" l="l"/>
            <a:pathLst>
              <a:path h="5137690" w="3304266">
                <a:moveTo>
                  <a:pt x="0" y="0"/>
                </a:moveTo>
                <a:lnTo>
                  <a:pt x="3304267" y="0"/>
                </a:lnTo>
                <a:lnTo>
                  <a:pt x="3304267" y="5137690"/>
                </a:lnTo>
                <a:lnTo>
                  <a:pt x="0" y="5137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D51111"/>
                </a:solidFill>
                <a:latin typeface="Barlow Condensed"/>
                <a:ea typeface="Barlow Condensed"/>
                <a:cs typeface="Barlow Condensed"/>
                <a:sym typeface="Barlow Condensed"/>
              </a:rPr>
              <a:t>NEXT &gt;</a:t>
            </a:r>
          </a:p>
        </p:txBody>
      </p:sp>
      <p:sp>
        <p:nvSpPr>
          <p:cNvPr name="TextBox 5" id="5"/>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D51111"/>
                </a:solidFill>
                <a:latin typeface="Barlow Condensed"/>
                <a:ea typeface="Barlow Condensed"/>
                <a:cs typeface="Barlow Condensed"/>
                <a:sym typeface="Barlow Condensed"/>
              </a:rPr>
              <a:t>&lt; BACK</a:t>
            </a:r>
          </a:p>
        </p:txBody>
      </p:sp>
      <p:sp>
        <p:nvSpPr>
          <p:cNvPr name="TextBox 6" id="6"/>
          <p:cNvSpPr txBox="true"/>
          <p:nvPr/>
        </p:nvSpPr>
        <p:spPr>
          <a:xfrm rot="0">
            <a:off x="709556" y="1926446"/>
            <a:ext cx="7044198" cy="1112520"/>
          </a:xfrm>
          <a:prstGeom prst="rect">
            <a:avLst/>
          </a:prstGeom>
        </p:spPr>
        <p:txBody>
          <a:bodyPr anchor="t" rtlCol="false" tIns="0" lIns="0" bIns="0" rIns="0">
            <a:spAutoFit/>
          </a:bodyPr>
          <a:lstStyle/>
          <a:p>
            <a:pPr algn="ctr">
              <a:lnSpc>
                <a:spcPts val="8190"/>
              </a:lnSpc>
            </a:pPr>
            <a:r>
              <a:rPr lang="en-US" sz="9000" spc="-63">
                <a:solidFill>
                  <a:srgbClr val="C53200"/>
                </a:solidFill>
                <a:latin typeface="Kitsch Display"/>
                <a:ea typeface="Kitsch Display"/>
                <a:cs typeface="Kitsch Display"/>
                <a:sym typeface="Kitsch Display"/>
              </a:rPr>
              <a:t>CONCLUSION</a:t>
            </a:r>
          </a:p>
        </p:txBody>
      </p:sp>
      <p:sp>
        <p:nvSpPr>
          <p:cNvPr name="Freeform 7" id="7"/>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250057" y="4263586"/>
            <a:ext cx="3710801" cy="4114800"/>
          </a:xfrm>
          <a:custGeom>
            <a:avLst/>
            <a:gdLst/>
            <a:ahLst/>
            <a:cxnLst/>
            <a:rect r="r" b="b" t="t" l="l"/>
            <a:pathLst>
              <a:path h="4114800" w="3710801">
                <a:moveTo>
                  <a:pt x="0" y="0"/>
                </a:moveTo>
                <a:lnTo>
                  <a:pt x="3710802" y="0"/>
                </a:lnTo>
                <a:lnTo>
                  <a:pt x="371080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764000" y="1356270"/>
            <a:ext cx="3710801" cy="4114800"/>
          </a:xfrm>
          <a:custGeom>
            <a:avLst/>
            <a:gdLst/>
            <a:ahLst/>
            <a:cxnLst/>
            <a:rect r="r" b="b" t="t" l="l"/>
            <a:pathLst>
              <a:path h="4114800" w="3710801">
                <a:moveTo>
                  <a:pt x="0" y="0"/>
                </a:moveTo>
                <a:lnTo>
                  <a:pt x="3710801" y="0"/>
                </a:lnTo>
                <a:lnTo>
                  <a:pt x="371080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5748324" y="3155708"/>
            <a:ext cx="11946223" cy="6268085"/>
          </a:xfrm>
          <a:prstGeom prst="rect">
            <a:avLst/>
          </a:prstGeom>
        </p:spPr>
        <p:txBody>
          <a:bodyPr anchor="t" rtlCol="false" tIns="0" lIns="0" bIns="0" rIns="0">
            <a:spAutoFit/>
          </a:bodyPr>
          <a:lstStyle/>
          <a:p>
            <a:pPr algn="just">
              <a:lnSpc>
                <a:spcPts val="3779"/>
              </a:lnSpc>
              <a:spcBef>
                <a:spcPct val="0"/>
              </a:spcBef>
            </a:pPr>
            <a:r>
              <a:rPr lang="en-US" sz="2699">
                <a:solidFill>
                  <a:srgbClr val="AA2F05"/>
                </a:solidFill>
                <a:latin typeface="Open Sauce"/>
                <a:ea typeface="Open Sauce"/>
                <a:cs typeface="Open Sauce"/>
                <a:sym typeface="Open Sauce"/>
              </a:rPr>
              <a:t>Successfully analyzed pizza sales data using SQL queries.</a:t>
            </a:r>
          </a:p>
          <a:p>
            <a:pPr algn="just">
              <a:lnSpc>
                <a:spcPts val="3779"/>
              </a:lnSpc>
              <a:spcBef>
                <a:spcPct val="0"/>
              </a:spcBef>
            </a:pPr>
            <a:r>
              <a:rPr lang="en-US" sz="2699">
                <a:solidFill>
                  <a:srgbClr val="AA2F05"/>
                </a:solidFill>
                <a:latin typeface="Open Sauce"/>
                <a:ea typeface="Open Sauce"/>
                <a:cs typeface="Open Sauce"/>
                <a:sym typeface="Open Sauce"/>
              </a:rPr>
              <a:t>Applied Joins, Aggregations, Date Functions, and Window Functions to extract deep insights.</a:t>
            </a:r>
          </a:p>
          <a:p>
            <a:pPr algn="just">
              <a:lnSpc>
                <a:spcPts val="3779"/>
              </a:lnSpc>
              <a:spcBef>
                <a:spcPct val="0"/>
              </a:spcBef>
            </a:pPr>
          </a:p>
          <a:p>
            <a:pPr algn="l">
              <a:lnSpc>
                <a:spcPts val="3499"/>
              </a:lnSpc>
              <a:spcBef>
                <a:spcPct val="0"/>
              </a:spcBef>
            </a:pPr>
            <a:r>
              <a:rPr lang="en-US" b="true" sz="2499">
                <a:solidFill>
                  <a:srgbClr val="AA2F05"/>
                </a:solidFill>
                <a:latin typeface="Open Sauce Bold"/>
                <a:ea typeface="Open Sauce Bold"/>
                <a:cs typeface="Open Sauce Bold"/>
                <a:sym typeface="Open Sauce Bold"/>
              </a:rPr>
              <a:t>Identified key performance metrics like:</a:t>
            </a:r>
          </a:p>
          <a:p>
            <a:pPr algn="l" marL="539749" indent="-269875" lvl="1">
              <a:lnSpc>
                <a:spcPts val="3499"/>
              </a:lnSpc>
              <a:buFont typeface="Arial"/>
              <a:buChar char="•"/>
            </a:pPr>
            <a:r>
              <a:rPr lang="en-US" sz="2499">
                <a:solidFill>
                  <a:srgbClr val="AA2F05"/>
                </a:solidFill>
                <a:latin typeface="Open Sauce"/>
                <a:ea typeface="Open Sauce"/>
                <a:cs typeface="Open Sauce"/>
                <a:sym typeface="Open Sauce"/>
              </a:rPr>
              <a:t>Best-selling pizzas</a:t>
            </a:r>
          </a:p>
          <a:p>
            <a:pPr algn="l" marL="539749" indent="-269875" lvl="1">
              <a:lnSpc>
                <a:spcPts val="3499"/>
              </a:lnSpc>
              <a:buFont typeface="Arial"/>
              <a:buChar char="•"/>
            </a:pPr>
            <a:r>
              <a:rPr lang="en-US" sz="2499">
                <a:solidFill>
                  <a:srgbClr val="AA2F05"/>
                </a:solidFill>
                <a:latin typeface="Open Sauce"/>
                <a:ea typeface="Open Sauce"/>
                <a:cs typeface="Open Sauce"/>
                <a:sym typeface="Open Sauce"/>
              </a:rPr>
              <a:t>Peak ordering hours</a:t>
            </a:r>
          </a:p>
          <a:p>
            <a:pPr algn="l" marL="539749" indent="-269875" lvl="1">
              <a:lnSpc>
                <a:spcPts val="3499"/>
              </a:lnSpc>
              <a:buFont typeface="Arial"/>
              <a:buChar char="•"/>
            </a:pPr>
            <a:r>
              <a:rPr lang="en-US" sz="2499">
                <a:solidFill>
                  <a:srgbClr val="AA2F05"/>
                </a:solidFill>
                <a:latin typeface="Open Sauce"/>
                <a:ea typeface="Open Sauce"/>
                <a:cs typeface="Open Sauce"/>
                <a:sym typeface="Open Sauce"/>
              </a:rPr>
              <a:t>Top revenue-generating items</a:t>
            </a:r>
          </a:p>
          <a:p>
            <a:pPr algn="l" marL="539749" indent="-269875" lvl="1">
              <a:lnSpc>
                <a:spcPts val="3499"/>
              </a:lnSpc>
              <a:buFont typeface="Arial"/>
              <a:buChar char="•"/>
            </a:pPr>
            <a:r>
              <a:rPr lang="en-US" sz="2499">
                <a:solidFill>
                  <a:srgbClr val="AA2F05"/>
                </a:solidFill>
                <a:latin typeface="Open Sauce"/>
                <a:ea typeface="Open Sauce"/>
                <a:cs typeface="Open Sauce"/>
                <a:sym typeface="Open Sauce"/>
              </a:rPr>
              <a:t>Category-wise and time-based trends</a:t>
            </a:r>
          </a:p>
          <a:p>
            <a:pPr algn="l">
              <a:lnSpc>
                <a:spcPts val="3499"/>
              </a:lnSpc>
            </a:pPr>
          </a:p>
          <a:p>
            <a:pPr algn="just" marL="539749" indent="-269875" lvl="1">
              <a:lnSpc>
                <a:spcPts val="3499"/>
              </a:lnSpc>
              <a:buAutoNum type="arabicPeriod" startAt="1"/>
            </a:pPr>
            <a:r>
              <a:rPr lang="en-US" sz="2499">
                <a:solidFill>
                  <a:srgbClr val="AA2F05"/>
                </a:solidFill>
                <a:latin typeface="Open Sauce"/>
                <a:ea typeface="Open Sauce"/>
                <a:cs typeface="Open Sauce"/>
                <a:sym typeface="Open Sauce"/>
              </a:rPr>
              <a:t>Enabled data-driven decision-making for menu optimization, pricing strategy, and inventory management.</a:t>
            </a:r>
          </a:p>
          <a:p>
            <a:pPr algn="just" marL="539749" indent="-269875" lvl="1">
              <a:lnSpc>
                <a:spcPts val="3499"/>
              </a:lnSpc>
              <a:buAutoNum type="arabicPeriod" startAt="1"/>
            </a:pPr>
            <a:r>
              <a:rPr lang="en-US" sz="2499">
                <a:solidFill>
                  <a:srgbClr val="AA2F05"/>
                </a:solidFill>
                <a:latin typeface="Open Sauce"/>
                <a:ea typeface="Open Sauce"/>
                <a:cs typeface="Open Sauce"/>
                <a:sym typeface="Open Sauce"/>
              </a:rPr>
              <a:t>Helped uncover valuable customer behavior patterns and operational opportunities.</a:t>
            </a:r>
          </a:p>
        </p:txBody>
      </p:sp>
      <p:sp>
        <p:nvSpPr>
          <p:cNvPr name="Freeform 16" id="16"/>
          <p:cNvSpPr/>
          <p:nvPr/>
        </p:nvSpPr>
        <p:spPr>
          <a:xfrm flipH="false" flipV="false" rot="0">
            <a:off x="14197249" y="1356270"/>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253105" y="7361734"/>
            <a:ext cx="541789" cy="708531"/>
          </a:xfrm>
          <a:custGeom>
            <a:avLst/>
            <a:gdLst/>
            <a:ahLst/>
            <a:cxnLst/>
            <a:rect r="r" b="b" t="t" l="l"/>
            <a:pathLst>
              <a:path h="708531" w="541789">
                <a:moveTo>
                  <a:pt x="0" y="0"/>
                </a:moveTo>
                <a:lnTo>
                  <a:pt x="541790" y="0"/>
                </a:lnTo>
                <a:lnTo>
                  <a:pt x="541790" y="708531"/>
                </a:lnTo>
                <a:lnTo>
                  <a:pt x="0" y="7085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918956" y="355505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6514254" y="647738"/>
            <a:ext cx="541789" cy="708531"/>
          </a:xfrm>
          <a:custGeom>
            <a:avLst/>
            <a:gdLst/>
            <a:ahLst/>
            <a:cxnLst/>
            <a:rect r="r" b="b" t="t" l="l"/>
            <a:pathLst>
              <a:path h="708531" w="541789">
                <a:moveTo>
                  <a:pt x="0" y="0"/>
                </a:moveTo>
                <a:lnTo>
                  <a:pt x="541790" y="0"/>
                </a:lnTo>
                <a:lnTo>
                  <a:pt x="541790" y="708532"/>
                </a:lnTo>
                <a:lnTo>
                  <a:pt x="0" y="7085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4698211" y="5966720"/>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102" t="-17761" r="0" b="-10279"/>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D51111"/>
                </a:solidFill>
                <a:latin typeface="Barlow Condensed"/>
                <a:ea typeface="Barlow Condensed"/>
                <a:cs typeface="Barlow Condensed"/>
                <a:sym typeface="Barlow Condensed"/>
              </a:rPr>
              <a:t>&lt; BACK</a:t>
            </a:r>
          </a:p>
        </p:txBody>
      </p:sp>
      <p:sp>
        <p:nvSpPr>
          <p:cNvPr name="TextBox 5" id="5"/>
          <p:cNvSpPr txBox="true"/>
          <p:nvPr/>
        </p:nvSpPr>
        <p:spPr>
          <a:xfrm rot="0">
            <a:off x="12309103" y="3276143"/>
            <a:ext cx="4768378" cy="4220424"/>
          </a:xfrm>
          <a:prstGeom prst="rect">
            <a:avLst/>
          </a:prstGeom>
        </p:spPr>
        <p:txBody>
          <a:bodyPr anchor="t" rtlCol="false" tIns="0" lIns="0" bIns="0" rIns="0">
            <a:spAutoFit/>
          </a:bodyPr>
          <a:lstStyle/>
          <a:p>
            <a:pPr algn="ctr">
              <a:lnSpc>
                <a:spcPts val="16024"/>
              </a:lnSpc>
            </a:pPr>
            <a:r>
              <a:rPr lang="en-US" sz="17609" spc="-123">
                <a:solidFill>
                  <a:srgbClr val="C53200"/>
                </a:solidFill>
                <a:latin typeface="Six Caps"/>
                <a:ea typeface="Six Caps"/>
                <a:cs typeface="Six Caps"/>
                <a:sym typeface="Six Caps"/>
              </a:rPr>
              <a:t>THANK  YOU!</a:t>
            </a:r>
          </a:p>
        </p:txBody>
      </p:sp>
      <p:sp>
        <p:nvSpPr>
          <p:cNvPr name="Freeform 6" id="6"/>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1851709" y="7448941"/>
            <a:ext cx="5225772" cy="365758"/>
          </a:xfrm>
          <a:prstGeom prst="rect">
            <a:avLst/>
          </a:prstGeom>
        </p:spPr>
        <p:txBody>
          <a:bodyPr anchor="t" rtlCol="false" tIns="0" lIns="0" bIns="0" rIns="0">
            <a:spAutoFit/>
          </a:bodyPr>
          <a:lstStyle/>
          <a:p>
            <a:pPr algn="l">
              <a:lnSpc>
                <a:spcPts val="2940"/>
              </a:lnSpc>
            </a:pPr>
            <a:r>
              <a:rPr lang="en-US" sz="2100" u="sng">
                <a:solidFill>
                  <a:srgbClr val="AA2F05"/>
                </a:solidFill>
                <a:latin typeface="Open Sauce"/>
                <a:ea typeface="Open Sauce"/>
                <a:cs typeface="Open Sauce"/>
                <a:sym typeface="Open Sauce"/>
                <a:hlinkClick r:id="rId7" tooltip="https://www.linkedin.com/in/riya-d-06897a289/"/>
              </a:rPr>
              <a:t>www.linkedin.com/in/riya-d-06897a289/</a:t>
            </a:r>
          </a:p>
        </p:txBody>
      </p:sp>
      <p:sp>
        <p:nvSpPr>
          <p:cNvPr name="TextBox 13" id="13"/>
          <p:cNvSpPr txBox="true"/>
          <p:nvPr/>
        </p:nvSpPr>
        <p:spPr>
          <a:xfrm rot="0">
            <a:off x="13558824" y="7930687"/>
            <a:ext cx="2399348" cy="365760"/>
          </a:xfrm>
          <a:prstGeom prst="rect">
            <a:avLst/>
          </a:prstGeom>
        </p:spPr>
        <p:txBody>
          <a:bodyPr anchor="t" rtlCol="false" tIns="0" lIns="0" bIns="0" rIns="0">
            <a:spAutoFit/>
          </a:bodyPr>
          <a:lstStyle/>
          <a:p>
            <a:pPr algn="ctr">
              <a:lnSpc>
                <a:spcPts val="2940"/>
              </a:lnSpc>
              <a:spcBef>
                <a:spcPct val="0"/>
              </a:spcBef>
            </a:pPr>
            <a:r>
              <a:rPr lang="en-US" sz="2100" u="sng">
                <a:solidFill>
                  <a:srgbClr val="AA2F05"/>
                </a:solidFill>
                <a:latin typeface="Open Sauce"/>
                <a:ea typeface="Open Sauce"/>
                <a:cs typeface="Open Sauce"/>
                <a:sym typeface="Open Sauce"/>
              </a:rPr>
              <a:t>github.com/riyaditi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a:grpSpLocks noChangeAspect="true"/>
          </p:cNvGrpSpPr>
          <p:nvPr/>
        </p:nvGrpSpPr>
        <p:grpSpPr>
          <a:xfrm rot="0">
            <a:off x="1428949" y="2520315"/>
            <a:ext cx="7517299" cy="5246370"/>
            <a:chOff x="0" y="0"/>
            <a:chExt cx="8916670" cy="6223000"/>
          </a:xfrm>
        </p:grpSpPr>
        <p:sp>
          <p:nvSpPr>
            <p:cNvPr name="Freeform 4" id="4"/>
            <p:cNvSpPr/>
            <p:nvPr/>
          </p:nvSpPr>
          <p:spPr>
            <a:xfrm flipH="false" flipV="false" rot="0">
              <a:off x="2159" y="6350"/>
              <a:ext cx="8912352" cy="6210300"/>
            </a:xfrm>
            <a:custGeom>
              <a:avLst/>
              <a:gdLst/>
              <a:ahLst/>
              <a:cxnLst/>
              <a:rect r="r" b="b" t="t" l="l"/>
              <a:pathLst>
                <a:path h="6210300" w="8912352">
                  <a:moveTo>
                    <a:pt x="4456176" y="6210300"/>
                  </a:moveTo>
                  <a:cubicBezTo>
                    <a:pt x="3709035" y="6210300"/>
                    <a:pt x="2911983" y="6055614"/>
                    <a:pt x="2211959" y="5774944"/>
                  </a:cubicBezTo>
                  <a:cubicBezTo>
                    <a:pt x="1412621" y="5454269"/>
                    <a:pt x="791337" y="4990084"/>
                    <a:pt x="415290" y="4432300"/>
                  </a:cubicBezTo>
                  <a:cubicBezTo>
                    <a:pt x="149606" y="4037838"/>
                    <a:pt x="7239" y="3584829"/>
                    <a:pt x="3683" y="3121787"/>
                  </a:cubicBezTo>
                  <a:cubicBezTo>
                    <a:pt x="0" y="2649474"/>
                    <a:pt x="141732" y="2185924"/>
                    <a:pt x="413512" y="1781556"/>
                  </a:cubicBezTo>
                  <a:cubicBezTo>
                    <a:pt x="789686" y="1221740"/>
                    <a:pt x="1411605" y="756158"/>
                    <a:pt x="2212086" y="435102"/>
                  </a:cubicBezTo>
                  <a:cubicBezTo>
                    <a:pt x="2911729" y="154559"/>
                    <a:pt x="3708654" y="0"/>
                    <a:pt x="4456176" y="0"/>
                  </a:cubicBezTo>
                  <a:cubicBezTo>
                    <a:pt x="5203698" y="0"/>
                    <a:pt x="6000623" y="154559"/>
                    <a:pt x="6700266" y="435102"/>
                  </a:cubicBezTo>
                  <a:cubicBezTo>
                    <a:pt x="7500747" y="756158"/>
                    <a:pt x="8122666" y="1221740"/>
                    <a:pt x="8498840" y="1781429"/>
                  </a:cubicBezTo>
                  <a:cubicBezTo>
                    <a:pt x="8770620" y="2185924"/>
                    <a:pt x="8912352" y="2649347"/>
                    <a:pt x="8908669" y="3121660"/>
                  </a:cubicBezTo>
                  <a:cubicBezTo>
                    <a:pt x="8904986" y="3584702"/>
                    <a:pt x="8762619" y="4037711"/>
                    <a:pt x="8496935" y="4432046"/>
                  </a:cubicBezTo>
                  <a:cubicBezTo>
                    <a:pt x="8120889" y="4989830"/>
                    <a:pt x="7499731" y="5454142"/>
                    <a:pt x="6700393" y="5774690"/>
                  </a:cubicBezTo>
                  <a:cubicBezTo>
                    <a:pt x="6000369" y="6055614"/>
                    <a:pt x="5203317" y="6210300"/>
                    <a:pt x="4456176" y="6210300"/>
                  </a:cubicBezTo>
                  <a:close/>
                  <a:moveTo>
                    <a:pt x="4456176" y="19050"/>
                  </a:moveTo>
                  <a:cubicBezTo>
                    <a:pt x="3711067" y="19050"/>
                    <a:pt x="2916555" y="173101"/>
                    <a:pt x="2219198" y="452755"/>
                  </a:cubicBezTo>
                  <a:cubicBezTo>
                    <a:pt x="1422273" y="772414"/>
                    <a:pt x="803275" y="1235583"/>
                    <a:pt x="429260" y="1792097"/>
                  </a:cubicBezTo>
                  <a:cubicBezTo>
                    <a:pt x="159639" y="2193417"/>
                    <a:pt x="18923" y="2653157"/>
                    <a:pt x="22606" y="3121660"/>
                  </a:cubicBezTo>
                  <a:cubicBezTo>
                    <a:pt x="26162" y="3580892"/>
                    <a:pt x="167513" y="4030345"/>
                    <a:pt x="431165" y="4421505"/>
                  </a:cubicBezTo>
                  <a:cubicBezTo>
                    <a:pt x="805053" y="4976114"/>
                    <a:pt x="1423289" y="5438013"/>
                    <a:pt x="2219071" y="5757164"/>
                  </a:cubicBezTo>
                  <a:cubicBezTo>
                    <a:pt x="2916936" y="6037072"/>
                    <a:pt x="3711321" y="6191250"/>
                    <a:pt x="4456176" y="6191250"/>
                  </a:cubicBezTo>
                  <a:cubicBezTo>
                    <a:pt x="5201031" y="6191250"/>
                    <a:pt x="5995416" y="6037072"/>
                    <a:pt x="6693280" y="5757164"/>
                  </a:cubicBezTo>
                  <a:cubicBezTo>
                    <a:pt x="7489062" y="5438013"/>
                    <a:pt x="8107298" y="4976114"/>
                    <a:pt x="8481187" y="4421505"/>
                  </a:cubicBezTo>
                  <a:cubicBezTo>
                    <a:pt x="8744839" y="4030345"/>
                    <a:pt x="8886063" y="3580892"/>
                    <a:pt x="8889746" y="3121660"/>
                  </a:cubicBezTo>
                  <a:cubicBezTo>
                    <a:pt x="8893428" y="2653157"/>
                    <a:pt x="8752839" y="2193417"/>
                    <a:pt x="8483091" y="1792097"/>
                  </a:cubicBezTo>
                  <a:cubicBezTo>
                    <a:pt x="8109076" y="1235583"/>
                    <a:pt x="7490078" y="772414"/>
                    <a:pt x="6693153" y="452755"/>
                  </a:cubicBezTo>
                  <a:cubicBezTo>
                    <a:pt x="5995797" y="173101"/>
                    <a:pt x="5201285" y="19050"/>
                    <a:pt x="4456176" y="19050"/>
                  </a:cubicBezTo>
                  <a:close/>
                </a:path>
              </a:pathLst>
            </a:custGeom>
            <a:solidFill>
              <a:srgbClr val="C53200"/>
            </a:solidFill>
          </p:spPr>
        </p:sp>
        <p:sp>
          <p:nvSpPr>
            <p:cNvPr name="Freeform 5" id="5"/>
            <p:cNvSpPr/>
            <p:nvPr/>
          </p:nvSpPr>
          <p:spPr>
            <a:xfrm flipH="false" flipV="false" rot="0">
              <a:off x="13970" y="155575"/>
              <a:ext cx="8888730" cy="5911850"/>
            </a:xfrm>
            <a:custGeom>
              <a:avLst/>
              <a:gdLst/>
              <a:ahLst/>
              <a:cxnLst/>
              <a:rect r="r" b="b" t="t" l="l"/>
              <a:pathLst>
                <a:path h="5911850" w="8888730">
                  <a:moveTo>
                    <a:pt x="4444365" y="5911850"/>
                  </a:moveTo>
                  <a:cubicBezTo>
                    <a:pt x="3055112" y="5911850"/>
                    <a:pt x="1302893" y="5350129"/>
                    <a:pt x="527304" y="4199509"/>
                  </a:cubicBezTo>
                  <a:cubicBezTo>
                    <a:pt x="25146" y="3454527"/>
                    <a:pt x="0" y="2497455"/>
                    <a:pt x="525526" y="1715516"/>
                  </a:cubicBezTo>
                  <a:cubicBezTo>
                    <a:pt x="1302131" y="559943"/>
                    <a:pt x="3056763" y="0"/>
                    <a:pt x="4444365" y="0"/>
                  </a:cubicBezTo>
                  <a:cubicBezTo>
                    <a:pt x="5831967" y="0"/>
                    <a:pt x="7586599" y="559943"/>
                    <a:pt x="8363204" y="1715516"/>
                  </a:cubicBezTo>
                  <a:cubicBezTo>
                    <a:pt x="8888730" y="2497455"/>
                    <a:pt x="8863584" y="3454527"/>
                    <a:pt x="8361426" y="4199509"/>
                  </a:cubicBezTo>
                  <a:cubicBezTo>
                    <a:pt x="7585710" y="5350129"/>
                    <a:pt x="5833618" y="5911850"/>
                    <a:pt x="4444365" y="5911850"/>
                  </a:cubicBezTo>
                  <a:close/>
                </a:path>
              </a:pathLst>
            </a:custGeom>
            <a:blipFill>
              <a:blip r:embed="rId3"/>
              <a:stretch>
                <a:fillRect l="-1548" t="0" r="-1548" b="0"/>
              </a:stretch>
            </a:blipFill>
          </p:spPr>
        </p:sp>
      </p:grpSp>
      <p:sp>
        <p:nvSpPr>
          <p:cNvPr name="Freeform 6" id="6"/>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62461" y="4076707"/>
            <a:ext cx="3710801" cy="4114800"/>
          </a:xfrm>
          <a:custGeom>
            <a:avLst/>
            <a:gdLst/>
            <a:ahLst/>
            <a:cxnLst/>
            <a:rect r="r" b="b" t="t" l="l"/>
            <a:pathLst>
              <a:path h="4114800" w="3710801">
                <a:moveTo>
                  <a:pt x="0" y="0"/>
                </a:moveTo>
                <a:lnTo>
                  <a:pt x="3710802" y="0"/>
                </a:lnTo>
                <a:lnTo>
                  <a:pt x="37108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505489" y="1318056"/>
            <a:ext cx="3710801" cy="4114800"/>
          </a:xfrm>
          <a:custGeom>
            <a:avLst/>
            <a:gdLst/>
            <a:ahLst/>
            <a:cxnLst/>
            <a:rect r="r" b="b" t="t" l="l"/>
            <a:pathLst>
              <a:path h="4114800" w="3710801">
                <a:moveTo>
                  <a:pt x="0" y="0"/>
                </a:moveTo>
                <a:lnTo>
                  <a:pt x="3710802" y="0"/>
                </a:lnTo>
                <a:lnTo>
                  <a:pt x="371080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9707168" y="3292857"/>
            <a:ext cx="7224088" cy="920256"/>
          </a:xfrm>
          <a:prstGeom prst="rect">
            <a:avLst/>
          </a:prstGeom>
        </p:spPr>
        <p:txBody>
          <a:bodyPr anchor="t" rtlCol="false" tIns="0" lIns="0" bIns="0" rIns="0">
            <a:spAutoFit/>
          </a:bodyPr>
          <a:lstStyle/>
          <a:p>
            <a:pPr algn="just">
              <a:lnSpc>
                <a:spcPts val="6734"/>
              </a:lnSpc>
            </a:pPr>
            <a:r>
              <a:rPr lang="en-US" sz="7400" spc="-51">
                <a:solidFill>
                  <a:srgbClr val="C53200"/>
                </a:solidFill>
                <a:latin typeface="Kitsch Display"/>
                <a:ea typeface="Kitsch Display"/>
                <a:cs typeface="Kitsch Display"/>
                <a:sym typeface="Kitsch Display"/>
              </a:rPr>
              <a:t>INTRODUCTION</a:t>
            </a:r>
          </a:p>
        </p:txBody>
      </p:sp>
      <p:sp>
        <p:nvSpPr>
          <p:cNvPr name="TextBox 11" id="11"/>
          <p:cNvSpPr txBox="true"/>
          <p:nvPr/>
        </p:nvSpPr>
        <p:spPr>
          <a:xfrm rot="0">
            <a:off x="9144000" y="4853068"/>
            <a:ext cx="7620000" cy="2724786"/>
          </a:xfrm>
          <a:prstGeom prst="rect">
            <a:avLst/>
          </a:prstGeom>
        </p:spPr>
        <p:txBody>
          <a:bodyPr anchor="t" rtlCol="false" tIns="0" lIns="0" bIns="0" rIns="0">
            <a:spAutoFit/>
          </a:bodyPr>
          <a:lstStyle/>
          <a:p>
            <a:pPr algn="just">
              <a:lnSpc>
                <a:spcPts val="3639"/>
              </a:lnSpc>
            </a:pPr>
            <a:r>
              <a:rPr lang="en-US" sz="2599">
                <a:solidFill>
                  <a:srgbClr val="AA2F05"/>
                </a:solidFill>
                <a:latin typeface="Open Sauce"/>
                <a:ea typeface="Open Sauce"/>
                <a:cs typeface="Open Sauce"/>
                <a:sym typeface="Open Sauce"/>
              </a:rPr>
              <a:t>This project focuses on analyzing pizza sales data using SQL to uncover key business insights. By applying advanced SQL techniques, we aim to identify patterns, understand customer behavior, and support better business decisions.</a:t>
            </a:r>
          </a:p>
        </p:txBody>
      </p:sp>
      <p:sp>
        <p:nvSpPr>
          <p:cNvPr name="TextBox 12" id="12"/>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3" id="13"/>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C53200"/>
                </a:solidFill>
                <a:latin typeface="Barlow Condensed"/>
                <a:ea typeface="Barlow Condensed"/>
                <a:cs typeface="Barlow Condensed"/>
                <a:sym typeface="Barlow Condensed"/>
              </a:rPr>
              <a:t>&lt; BACK</a:t>
            </a:r>
          </a:p>
        </p:txBody>
      </p:sp>
      <p:sp>
        <p:nvSpPr>
          <p:cNvPr name="Freeform 14" id="14"/>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7369519" y="1186783"/>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2215707" y="990487"/>
            <a:ext cx="500962" cy="655139"/>
          </a:xfrm>
          <a:custGeom>
            <a:avLst/>
            <a:gdLst/>
            <a:ahLst/>
            <a:cxnLst/>
            <a:rect r="r" b="b" t="t" l="l"/>
            <a:pathLst>
              <a:path h="655139" w="500962">
                <a:moveTo>
                  <a:pt x="0" y="0"/>
                </a:moveTo>
                <a:lnTo>
                  <a:pt x="500963" y="0"/>
                </a:lnTo>
                <a:lnTo>
                  <a:pt x="500963" y="655139"/>
                </a:lnTo>
                <a:lnTo>
                  <a:pt x="0" y="655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2223500" y="1318056"/>
            <a:ext cx="500962" cy="655139"/>
          </a:xfrm>
          <a:custGeom>
            <a:avLst/>
            <a:gdLst/>
            <a:ahLst/>
            <a:cxnLst/>
            <a:rect r="r" b="b" t="t" l="l"/>
            <a:pathLst>
              <a:path h="655139" w="500962">
                <a:moveTo>
                  <a:pt x="0" y="0"/>
                </a:moveTo>
                <a:lnTo>
                  <a:pt x="500962" y="0"/>
                </a:lnTo>
                <a:lnTo>
                  <a:pt x="500962" y="655140"/>
                </a:lnTo>
                <a:lnTo>
                  <a:pt x="0" y="655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8893519" y="8191507"/>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3697486" y="8519076"/>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3902791" y="8064373"/>
            <a:ext cx="500962" cy="655139"/>
          </a:xfrm>
          <a:custGeom>
            <a:avLst/>
            <a:gdLst/>
            <a:ahLst/>
            <a:cxnLst/>
            <a:rect r="r" b="b" t="t" l="l"/>
            <a:pathLst>
              <a:path h="655139" w="500962">
                <a:moveTo>
                  <a:pt x="0" y="0"/>
                </a:moveTo>
                <a:lnTo>
                  <a:pt x="500962" y="0"/>
                </a:lnTo>
                <a:lnTo>
                  <a:pt x="500962" y="655140"/>
                </a:lnTo>
                <a:lnTo>
                  <a:pt x="0" y="655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716000" y="1957585"/>
            <a:ext cx="3710801" cy="4114800"/>
          </a:xfrm>
          <a:custGeom>
            <a:avLst/>
            <a:gdLst/>
            <a:ahLst/>
            <a:cxnLst/>
            <a:rect r="r" b="b" t="t" l="l"/>
            <a:pathLst>
              <a:path h="4114800" w="3710801">
                <a:moveTo>
                  <a:pt x="0" y="0"/>
                </a:moveTo>
                <a:lnTo>
                  <a:pt x="3710801" y="0"/>
                </a:lnTo>
                <a:lnTo>
                  <a:pt x="371080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66843" y="4393761"/>
            <a:ext cx="3710801" cy="4114800"/>
          </a:xfrm>
          <a:custGeom>
            <a:avLst/>
            <a:gdLst/>
            <a:ahLst/>
            <a:cxnLst/>
            <a:rect r="r" b="b" t="t" l="l"/>
            <a:pathLst>
              <a:path h="4114800" w="3710801">
                <a:moveTo>
                  <a:pt x="0" y="0"/>
                </a:moveTo>
                <a:lnTo>
                  <a:pt x="3710802" y="0"/>
                </a:lnTo>
                <a:lnTo>
                  <a:pt x="371080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0" y="-23965"/>
            <a:ext cx="6574202" cy="5083383"/>
          </a:xfrm>
          <a:custGeom>
            <a:avLst/>
            <a:gdLst/>
            <a:ahLst/>
            <a:cxnLst/>
            <a:rect r="r" b="b" t="t" l="l"/>
            <a:pathLst>
              <a:path h="5083383" w="6574202">
                <a:moveTo>
                  <a:pt x="0" y="0"/>
                </a:moveTo>
                <a:lnTo>
                  <a:pt x="6574202" y="0"/>
                </a:lnTo>
                <a:lnTo>
                  <a:pt x="6574202" y="5083382"/>
                </a:lnTo>
                <a:lnTo>
                  <a:pt x="0" y="5083382"/>
                </a:lnTo>
                <a:lnTo>
                  <a:pt x="0" y="0"/>
                </a:lnTo>
                <a:close/>
              </a:path>
            </a:pathLst>
          </a:custGeom>
          <a:blipFill>
            <a:blip r:embed="rId9"/>
            <a:stretch>
              <a:fillRect l="-16275" t="0" r="0" b="0"/>
            </a:stretch>
          </a:blipFill>
        </p:spPr>
      </p:sp>
      <p:sp>
        <p:nvSpPr>
          <p:cNvPr name="TextBox 13" id="13"/>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4" id="14"/>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C53200"/>
                </a:solidFill>
                <a:latin typeface="Barlow Condensed"/>
                <a:ea typeface="Barlow Condensed"/>
                <a:cs typeface="Barlow Condensed"/>
                <a:sym typeface="Barlow Condensed"/>
              </a:rPr>
              <a:t>&lt; BACK</a:t>
            </a:r>
          </a:p>
        </p:txBody>
      </p:sp>
      <p:sp>
        <p:nvSpPr>
          <p:cNvPr name="TextBox 15" id="15"/>
          <p:cNvSpPr txBox="true"/>
          <p:nvPr/>
        </p:nvSpPr>
        <p:spPr>
          <a:xfrm rot="0">
            <a:off x="6527780" y="3453003"/>
            <a:ext cx="11328440" cy="5619091"/>
          </a:xfrm>
          <a:prstGeom prst="rect">
            <a:avLst/>
          </a:prstGeom>
        </p:spPr>
        <p:txBody>
          <a:bodyPr anchor="t" rtlCol="false" tIns="0" lIns="0" bIns="0" rIns="0">
            <a:spAutoFit/>
          </a:bodyPr>
          <a:lstStyle/>
          <a:p>
            <a:pPr algn="l">
              <a:lnSpc>
                <a:spcPts val="4099"/>
              </a:lnSpc>
            </a:pPr>
            <a:r>
              <a:rPr lang="en-US" sz="2662">
                <a:solidFill>
                  <a:srgbClr val="C53200"/>
                </a:solidFill>
                <a:latin typeface="Open Sauce"/>
                <a:ea typeface="Open Sauce"/>
                <a:cs typeface="Open Sauce"/>
                <a:sym typeface="Open Sauce"/>
              </a:rPr>
              <a:t>• </a:t>
            </a:r>
            <a:r>
              <a:rPr lang="en-US" sz="2662" b="true">
                <a:solidFill>
                  <a:srgbClr val="C53200"/>
                </a:solidFill>
                <a:latin typeface="Open Sauce Bold"/>
                <a:ea typeface="Open Sauce Bold"/>
                <a:cs typeface="Open Sauce Bold"/>
                <a:sym typeface="Open Sauce Bold"/>
              </a:rPr>
              <a:t>Analyze pizza sales data using SQL</a:t>
            </a:r>
          </a:p>
          <a:p>
            <a:pPr algn="l">
              <a:lnSpc>
                <a:spcPts val="4099"/>
              </a:lnSpc>
            </a:pPr>
            <a:r>
              <a:rPr lang="en-US" sz="2662">
                <a:solidFill>
                  <a:srgbClr val="C53200"/>
                </a:solidFill>
                <a:latin typeface="Open Sauce"/>
                <a:ea typeface="Open Sauce"/>
                <a:cs typeface="Open Sauce"/>
                <a:sym typeface="Open Sauce"/>
              </a:rPr>
              <a:t> → Explore trends in pizza orders and customer preferences.</a:t>
            </a:r>
          </a:p>
          <a:p>
            <a:pPr algn="l">
              <a:lnSpc>
                <a:spcPts val="4099"/>
              </a:lnSpc>
            </a:pPr>
            <a:r>
              <a:rPr lang="en-US" sz="2662">
                <a:solidFill>
                  <a:srgbClr val="C53200"/>
                </a:solidFill>
                <a:latin typeface="Open Sauce"/>
                <a:ea typeface="Open Sauce"/>
                <a:cs typeface="Open Sauce"/>
                <a:sym typeface="Open Sauce"/>
              </a:rPr>
              <a:t>• </a:t>
            </a:r>
            <a:r>
              <a:rPr lang="en-US" sz="2662" b="true">
                <a:solidFill>
                  <a:srgbClr val="C53200"/>
                </a:solidFill>
                <a:latin typeface="Open Sauce Bold"/>
                <a:ea typeface="Open Sauce Bold"/>
                <a:cs typeface="Open Sauce Bold"/>
                <a:sym typeface="Open Sauce Bold"/>
              </a:rPr>
              <a:t>Solve real-world business questions using queries</a:t>
            </a:r>
          </a:p>
          <a:p>
            <a:pPr algn="l">
              <a:lnSpc>
                <a:spcPts val="4099"/>
              </a:lnSpc>
            </a:pPr>
            <a:r>
              <a:rPr lang="en-US" sz="2662">
                <a:solidFill>
                  <a:srgbClr val="C53200"/>
                </a:solidFill>
                <a:latin typeface="Open Sauce"/>
                <a:ea typeface="Open Sauce"/>
                <a:cs typeface="Open Sauce"/>
                <a:sym typeface="Open Sauce"/>
              </a:rPr>
              <a:t> → Answer practical questions related to revenue, order timing, </a:t>
            </a:r>
          </a:p>
          <a:p>
            <a:pPr algn="l">
              <a:lnSpc>
                <a:spcPts val="4099"/>
              </a:lnSpc>
            </a:pPr>
            <a:r>
              <a:rPr lang="en-US" sz="2662">
                <a:solidFill>
                  <a:srgbClr val="C53200"/>
                </a:solidFill>
                <a:latin typeface="Open Sauce"/>
                <a:ea typeface="Open Sauce"/>
                <a:cs typeface="Open Sauce"/>
                <a:sym typeface="Open Sauce"/>
              </a:rPr>
              <a:t>and product popularity.</a:t>
            </a:r>
          </a:p>
          <a:p>
            <a:pPr algn="l">
              <a:lnSpc>
                <a:spcPts val="4099"/>
              </a:lnSpc>
            </a:pPr>
            <a:r>
              <a:rPr lang="en-US" sz="2662">
                <a:solidFill>
                  <a:srgbClr val="C53200"/>
                </a:solidFill>
                <a:latin typeface="Open Sauce"/>
                <a:ea typeface="Open Sauce"/>
                <a:cs typeface="Open Sauce"/>
                <a:sym typeface="Open Sauce"/>
              </a:rPr>
              <a:t>• </a:t>
            </a:r>
            <a:r>
              <a:rPr lang="en-US" sz="2662" b="true">
                <a:solidFill>
                  <a:srgbClr val="C53200"/>
                </a:solidFill>
                <a:latin typeface="Open Sauce Bold"/>
                <a:ea typeface="Open Sauce Bold"/>
                <a:cs typeface="Open Sauce Bold"/>
                <a:sym typeface="Open Sauce Bold"/>
              </a:rPr>
              <a:t>Apply Joins, Aggregations, Window Functions, and Date Functions</a:t>
            </a:r>
          </a:p>
          <a:p>
            <a:pPr algn="l">
              <a:lnSpc>
                <a:spcPts val="4099"/>
              </a:lnSpc>
            </a:pPr>
            <a:r>
              <a:rPr lang="en-US" sz="2662">
                <a:solidFill>
                  <a:srgbClr val="C53200"/>
                </a:solidFill>
                <a:latin typeface="Open Sauce"/>
                <a:ea typeface="Open Sauce"/>
                <a:cs typeface="Open Sauce"/>
                <a:sym typeface="Open Sauce"/>
              </a:rPr>
              <a:t> → Combine and process data from multiple tables efficiently.</a:t>
            </a:r>
          </a:p>
          <a:p>
            <a:pPr algn="l">
              <a:lnSpc>
                <a:spcPts val="4099"/>
              </a:lnSpc>
            </a:pPr>
            <a:r>
              <a:rPr lang="en-US" sz="2662">
                <a:solidFill>
                  <a:srgbClr val="C53200"/>
                </a:solidFill>
                <a:latin typeface="Open Sauce"/>
                <a:ea typeface="Open Sauce"/>
                <a:cs typeface="Open Sauce"/>
                <a:sym typeface="Open Sauce"/>
              </a:rPr>
              <a:t>•</a:t>
            </a:r>
            <a:r>
              <a:rPr lang="en-US" sz="2662" b="true">
                <a:solidFill>
                  <a:srgbClr val="C53200"/>
                </a:solidFill>
                <a:latin typeface="Open Sauce Bold"/>
                <a:ea typeface="Open Sauce Bold"/>
                <a:cs typeface="Open Sauce Bold"/>
                <a:sym typeface="Open Sauce Bold"/>
              </a:rPr>
              <a:t> Identify sales trends, top-performing pizzas, and order patterns</a:t>
            </a:r>
          </a:p>
          <a:p>
            <a:pPr algn="l">
              <a:lnSpc>
                <a:spcPts val="4099"/>
              </a:lnSpc>
            </a:pPr>
            <a:r>
              <a:rPr lang="en-US" sz="2662">
                <a:solidFill>
                  <a:srgbClr val="C53200"/>
                </a:solidFill>
                <a:latin typeface="Open Sauce"/>
                <a:ea typeface="Open Sauce"/>
                <a:cs typeface="Open Sauce"/>
                <a:sym typeface="Open Sauce"/>
              </a:rPr>
              <a:t> → Discover which pizzas perform best and at what times.</a:t>
            </a:r>
          </a:p>
          <a:p>
            <a:pPr algn="l">
              <a:lnSpc>
                <a:spcPts val="4099"/>
              </a:lnSpc>
            </a:pPr>
            <a:r>
              <a:rPr lang="en-US" sz="2662">
                <a:solidFill>
                  <a:srgbClr val="C53200"/>
                </a:solidFill>
                <a:latin typeface="Open Sauce"/>
                <a:ea typeface="Open Sauce"/>
                <a:cs typeface="Open Sauce"/>
                <a:sym typeface="Open Sauce"/>
              </a:rPr>
              <a:t>•</a:t>
            </a:r>
            <a:r>
              <a:rPr lang="en-US" sz="2662" b="true">
                <a:solidFill>
                  <a:srgbClr val="C53200"/>
                </a:solidFill>
                <a:latin typeface="Open Sauce Bold"/>
                <a:ea typeface="Open Sauce Bold"/>
                <a:cs typeface="Open Sauce Bold"/>
                <a:sym typeface="Open Sauce Bold"/>
              </a:rPr>
              <a:t> Generate insights to support data-driven business decisions</a:t>
            </a:r>
          </a:p>
          <a:p>
            <a:pPr algn="l">
              <a:lnSpc>
                <a:spcPts val="4099"/>
              </a:lnSpc>
            </a:pPr>
            <a:r>
              <a:rPr lang="en-US" sz="2662">
                <a:solidFill>
                  <a:srgbClr val="C53200"/>
                </a:solidFill>
                <a:latin typeface="Open Sauce"/>
                <a:ea typeface="Open Sauce"/>
                <a:cs typeface="Open Sauce"/>
                <a:sym typeface="Open Sauce"/>
              </a:rPr>
              <a:t> → Turn raw data into meaningful insights for strategy and planning</a:t>
            </a:r>
          </a:p>
        </p:txBody>
      </p:sp>
      <p:sp>
        <p:nvSpPr>
          <p:cNvPr name="TextBox 16" id="16"/>
          <p:cNvSpPr txBox="true"/>
          <p:nvPr/>
        </p:nvSpPr>
        <p:spPr>
          <a:xfrm rot="0">
            <a:off x="8347312" y="2376998"/>
            <a:ext cx="7224088" cy="920256"/>
          </a:xfrm>
          <a:prstGeom prst="rect">
            <a:avLst/>
          </a:prstGeom>
        </p:spPr>
        <p:txBody>
          <a:bodyPr anchor="t" rtlCol="false" tIns="0" lIns="0" bIns="0" rIns="0">
            <a:spAutoFit/>
          </a:bodyPr>
          <a:lstStyle/>
          <a:p>
            <a:pPr algn="just">
              <a:lnSpc>
                <a:spcPts val="6734"/>
              </a:lnSpc>
            </a:pPr>
            <a:r>
              <a:rPr lang="en-US" sz="7400" spc="-51">
                <a:solidFill>
                  <a:srgbClr val="C53200"/>
                </a:solidFill>
                <a:latin typeface="Kitsch Display"/>
                <a:ea typeface="Kitsch Display"/>
                <a:cs typeface="Kitsch Display"/>
                <a:sym typeface="Kitsch Display"/>
              </a:rPr>
              <a:t>OBJECTIVES</a:t>
            </a:r>
          </a:p>
        </p:txBody>
      </p:sp>
      <p:sp>
        <p:nvSpPr>
          <p:cNvPr name="Freeform 17" id="17"/>
          <p:cNvSpPr/>
          <p:nvPr/>
        </p:nvSpPr>
        <p:spPr>
          <a:xfrm flipH="false" flipV="false" rot="0">
            <a:off x="16396784" y="4355809"/>
            <a:ext cx="538025" cy="703608"/>
          </a:xfrm>
          <a:custGeom>
            <a:avLst/>
            <a:gdLst/>
            <a:ahLst/>
            <a:cxnLst/>
            <a:rect r="r" b="b" t="t" l="l"/>
            <a:pathLst>
              <a:path h="703608" w="538025">
                <a:moveTo>
                  <a:pt x="0" y="0"/>
                </a:moveTo>
                <a:lnTo>
                  <a:pt x="538025" y="0"/>
                </a:lnTo>
                <a:lnTo>
                  <a:pt x="538025" y="703608"/>
                </a:lnTo>
                <a:lnTo>
                  <a:pt x="0" y="703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6838163" y="1121561"/>
            <a:ext cx="538025" cy="703608"/>
          </a:xfrm>
          <a:custGeom>
            <a:avLst/>
            <a:gdLst/>
            <a:ahLst/>
            <a:cxnLst/>
            <a:rect r="r" b="b" t="t" l="l"/>
            <a:pathLst>
              <a:path h="703608" w="538025">
                <a:moveTo>
                  <a:pt x="0" y="0"/>
                </a:moveTo>
                <a:lnTo>
                  <a:pt x="538025" y="0"/>
                </a:lnTo>
                <a:lnTo>
                  <a:pt x="538025" y="703608"/>
                </a:lnTo>
                <a:lnTo>
                  <a:pt x="0" y="703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303060" y="910742"/>
            <a:ext cx="538025" cy="703608"/>
          </a:xfrm>
          <a:custGeom>
            <a:avLst/>
            <a:gdLst/>
            <a:ahLst/>
            <a:cxnLst/>
            <a:rect r="r" b="b" t="t" l="l"/>
            <a:pathLst>
              <a:path h="703608" w="538025">
                <a:moveTo>
                  <a:pt x="0" y="0"/>
                </a:moveTo>
                <a:lnTo>
                  <a:pt x="538025" y="0"/>
                </a:lnTo>
                <a:lnTo>
                  <a:pt x="538025" y="703608"/>
                </a:lnTo>
                <a:lnTo>
                  <a:pt x="0" y="703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3177975" y="1473365"/>
            <a:ext cx="538025" cy="703608"/>
          </a:xfrm>
          <a:custGeom>
            <a:avLst/>
            <a:gdLst/>
            <a:ahLst/>
            <a:cxnLst/>
            <a:rect r="r" b="b" t="t" l="l"/>
            <a:pathLst>
              <a:path h="703608" w="538025">
                <a:moveTo>
                  <a:pt x="0" y="0"/>
                </a:moveTo>
                <a:lnTo>
                  <a:pt x="538025" y="0"/>
                </a:lnTo>
                <a:lnTo>
                  <a:pt x="538025" y="703608"/>
                </a:lnTo>
                <a:lnTo>
                  <a:pt x="0" y="703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2509975" y="8740897"/>
            <a:ext cx="538025" cy="703608"/>
          </a:xfrm>
          <a:custGeom>
            <a:avLst/>
            <a:gdLst/>
            <a:ahLst/>
            <a:cxnLst/>
            <a:rect r="r" b="b" t="t" l="l"/>
            <a:pathLst>
              <a:path h="703608" w="538025">
                <a:moveTo>
                  <a:pt x="0" y="0"/>
                </a:moveTo>
                <a:lnTo>
                  <a:pt x="538025" y="0"/>
                </a:lnTo>
                <a:lnTo>
                  <a:pt x="538025" y="703608"/>
                </a:lnTo>
                <a:lnTo>
                  <a:pt x="0" y="7036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077481" y="1517524"/>
            <a:ext cx="3710801" cy="4114800"/>
          </a:xfrm>
          <a:custGeom>
            <a:avLst/>
            <a:gdLst/>
            <a:ahLst/>
            <a:cxnLst/>
            <a:rect r="r" b="b" t="t" l="l"/>
            <a:pathLst>
              <a:path h="4114800" w="3710801">
                <a:moveTo>
                  <a:pt x="0" y="0"/>
                </a:moveTo>
                <a:lnTo>
                  <a:pt x="3710802" y="0"/>
                </a:lnTo>
                <a:lnTo>
                  <a:pt x="371080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6182511" y="941787"/>
            <a:ext cx="500962" cy="655139"/>
          </a:xfrm>
          <a:custGeom>
            <a:avLst/>
            <a:gdLst/>
            <a:ahLst/>
            <a:cxnLst/>
            <a:rect r="r" b="b" t="t" l="l"/>
            <a:pathLst>
              <a:path h="655139" w="500962">
                <a:moveTo>
                  <a:pt x="0" y="0"/>
                </a:moveTo>
                <a:lnTo>
                  <a:pt x="500963" y="0"/>
                </a:lnTo>
                <a:lnTo>
                  <a:pt x="500963" y="655139"/>
                </a:lnTo>
                <a:lnTo>
                  <a:pt x="0" y="655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028700" y="745491"/>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1036493" y="1073061"/>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7706511" y="7946511"/>
            <a:ext cx="500962" cy="655139"/>
          </a:xfrm>
          <a:custGeom>
            <a:avLst/>
            <a:gdLst/>
            <a:ahLst/>
            <a:cxnLst/>
            <a:rect r="r" b="b" t="t" l="l"/>
            <a:pathLst>
              <a:path h="655139" w="500962">
                <a:moveTo>
                  <a:pt x="0" y="0"/>
                </a:moveTo>
                <a:lnTo>
                  <a:pt x="500963" y="0"/>
                </a:lnTo>
                <a:lnTo>
                  <a:pt x="500963" y="655139"/>
                </a:lnTo>
                <a:lnTo>
                  <a:pt x="0" y="655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2510478" y="827408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715784" y="7819378"/>
            <a:ext cx="500962" cy="655139"/>
          </a:xfrm>
          <a:custGeom>
            <a:avLst/>
            <a:gdLst/>
            <a:ahLst/>
            <a:cxnLst/>
            <a:rect r="r" b="b" t="t" l="l"/>
            <a:pathLst>
              <a:path h="655139" w="500962">
                <a:moveTo>
                  <a:pt x="0" y="0"/>
                </a:moveTo>
                <a:lnTo>
                  <a:pt x="500962" y="0"/>
                </a:lnTo>
                <a:lnTo>
                  <a:pt x="500962" y="655139"/>
                </a:lnTo>
                <a:lnTo>
                  <a:pt x="0" y="6551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7620000" y="296250"/>
            <a:ext cx="7914917" cy="9291130"/>
          </a:xfrm>
          <a:custGeom>
            <a:avLst/>
            <a:gdLst/>
            <a:ahLst/>
            <a:cxnLst/>
            <a:rect r="r" b="b" t="t" l="l"/>
            <a:pathLst>
              <a:path h="9291130" w="7914917">
                <a:moveTo>
                  <a:pt x="0" y="0"/>
                </a:moveTo>
                <a:lnTo>
                  <a:pt x="7914917" y="0"/>
                </a:lnTo>
                <a:lnTo>
                  <a:pt x="7914917" y="9291130"/>
                </a:lnTo>
                <a:lnTo>
                  <a:pt x="0" y="9291130"/>
                </a:lnTo>
                <a:lnTo>
                  <a:pt x="0" y="0"/>
                </a:lnTo>
                <a:close/>
              </a:path>
            </a:pathLst>
          </a:custGeom>
          <a:blipFill>
            <a:blip r:embed="rId9"/>
            <a:stretch>
              <a:fillRect l="-1107" t="-2922" r="-1107"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C53200"/>
                </a:solidFill>
                <a:latin typeface="Barlow Condensed"/>
                <a:ea typeface="Barlow Condensed"/>
                <a:cs typeface="Barlow Condensed"/>
                <a:sym typeface="Barlow Condensed"/>
              </a:rPr>
              <a:t>&lt; BACK</a:t>
            </a:r>
          </a:p>
        </p:txBody>
      </p:sp>
      <p:sp>
        <p:nvSpPr>
          <p:cNvPr name="TextBox 20" id="20"/>
          <p:cNvSpPr txBox="true"/>
          <p:nvPr/>
        </p:nvSpPr>
        <p:spPr>
          <a:xfrm rot="0">
            <a:off x="741417" y="3864343"/>
            <a:ext cx="5354583" cy="1767981"/>
          </a:xfrm>
          <a:prstGeom prst="rect">
            <a:avLst/>
          </a:prstGeom>
        </p:spPr>
        <p:txBody>
          <a:bodyPr anchor="t" rtlCol="false" tIns="0" lIns="0" bIns="0" rIns="0">
            <a:spAutoFit/>
          </a:bodyPr>
          <a:lstStyle/>
          <a:p>
            <a:pPr algn="ctr">
              <a:lnSpc>
                <a:spcPts val="6734"/>
              </a:lnSpc>
            </a:pPr>
            <a:r>
              <a:rPr lang="en-US" sz="7400" spc="-51">
                <a:solidFill>
                  <a:srgbClr val="C53200"/>
                </a:solidFill>
                <a:latin typeface="Kitsch Display"/>
                <a:ea typeface="Kitsch Display"/>
                <a:cs typeface="Kitsch Display"/>
                <a:sym typeface="Kitsch Display"/>
              </a:rPr>
              <a:t>DATABASE </a:t>
            </a:r>
          </a:p>
          <a:p>
            <a:pPr algn="ctr">
              <a:lnSpc>
                <a:spcPts val="6734"/>
              </a:lnSpc>
            </a:pPr>
            <a:r>
              <a:rPr lang="en-US" sz="7400" spc="-51">
                <a:solidFill>
                  <a:srgbClr val="C53200"/>
                </a:solidFill>
                <a:latin typeface="Kitsch Display"/>
                <a:ea typeface="Kitsch Display"/>
                <a:cs typeface="Kitsch Display"/>
                <a:sym typeface="Kitsch Display"/>
              </a:rPr>
              <a:t>SCHEMA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02533"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52100"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250734" y="8380740"/>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31239"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15924"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028700" y="2787326"/>
            <a:ext cx="9412411" cy="3289416"/>
          </a:xfrm>
          <a:custGeom>
            <a:avLst/>
            <a:gdLst/>
            <a:ahLst/>
            <a:cxnLst/>
            <a:rect r="r" b="b" t="t" l="l"/>
            <a:pathLst>
              <a:path h="3289416" w="9412411">
                <a:moveTo>
                  <a:pt x="0" y="0"/>
                </a:moveTo>
                <a:lnTo>
                  <a:pt x="9412411" y="0"/>
                </a:lnTo>
                <a:lnTo>
                  <a:pt x="9412411" y="3289416"/>
                </a:lnTo>
                <a:lnTo>
                  <a:pt x="0" y="3289416"/>
                </a:lnTo>
                <a:lnTo>
                  <a:pt x="0" y="0"/>
                </a:lnTo>
                <a:close/>
              </a:path>
            </a:pathLst>
          </a:custGeom>
          <a:blipFill>
            <a:blip r:embed="rId7"/>
            <a:stretch>
              <a:fillRect l="0" t="0" r="0" b="0"/>
            </a:stretch>
          </a:blipFill>
        </p:spPr>
      </p:sp>
      <p:sp>
        <p:nvSpPr>
          <p:cNvPr name="Freeform 17" id="17"/>
          <p:cNvSpPr/>
          <p:nvPr/>
        </p:nvSpPr>
        <p:spPr>
          <a:xfrm flipH="false" flipV="false" rot="0">
            <a:off x="10668000" y="5324888"/>
            <a:ext cx="5069118" cy="3055851"/>
          </a:xfrm>
          <a:custGeom>
            <a:avLst/>
            <a:gdLst/>
            <a:ahLst/>
            <a:cxnLst/>
            <a:rect r="r" b="b" t="t" l="l"/>
            <a:pathLst>
              <a:path h="3055851" w="5069118">
                <a:moveTo>
                  <a:pt x="0" y="0"/>
                </a:moveTo>
                <a:lnTo>
                  <a:pt x="5069118" y="0"/>
                </a:lnTo>
                <a:lnTo>
                  <a:pt x="5069118" y="3055852"/>
                </a:lnTo>
                <a:lnTo>
                  <a:pt x="0" y="3055852"/>
                </a:lnTo>
                <a:lnTo>
                  <a:pt x="0" y="0"/>
                </a:lnTo>
                <a:close/>
              </a:path>
            </a:pathLst>
          </a:custGeom>
          <a:blipFill>
            <a:blip r:embed="rId8"/>
            <a:stretch>
              <a:fillRect l="0" t="0" r="0"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1028700" y="1887620"/>
            <a:ext cx="15926157" cy="613411"/>
          </a:xfrm>
          <a:prstGeom prst="rect">
            <a:avLst/>
          </a:prstGeom>
        </p:spPr>
        <p:txBody>
          <a:bodyPr anchor="t" rtlCol="false" tIns="0" lIns="0" bIns="0" rIns="0">
            <a:spAutoFit/>
          </a:bodyPr>
          <a:lstStyle/>
          <a:p>
            <a:pPr algn="ctr">
              <a:lnSpc>
                <a:spcPts val="5039"/>
              </a:lnSpc>
              <a:spcBef>
                <a:spcPct val="0"/>
              </a:spcBef>
            </a:pPr>
            <a:r>
              <a:rPr lang="en-US" b="true" sz="3599">
                <a:solidFill>
                  <a:srgbClr val="C53200"/>
                </a:solidFill>
                <a:latin typeface="Kitsch Display Bold"/>
                <a:ea typeface="Kitsch Display Bold"/>
                <a:cs typeface="Kitsch Display Bold"/>
                <a:sym typeface="Kitsch Display Bold"/>
              </a:rPr>
              <a:t>CALCULA</a:t>
            </a:r>
            <a:r>
              <a:rPr lang="en-US" b="true" sz="3599">
                <a:solidFill>
                  <a:srgbClr val="C53200"/>
                </a:solidFill>
                <a:latin typeface="Kitsch Display Bold"/>
                <a:ea typeface="Kitsch Display Bold"/>
                <a:cs typeface="Kitsch Display Bold"/>
                <a:sym typeface="Kitsch Display Bold"/>
              </a:rPr>
              <a:t>TE THE TOTAL REVENUE GENERATED FROM PIZZA SALES.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02533"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52100"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250734" y="8380740"/>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31239"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15924"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363182" y="2939181"/>
            <a:ext cx="9465636" cy="2946179"/>
          </a:xfrm>
          <a:custGeom>
            <a:avLst/>
            <a:gdLst/>
            <a:ahLst/>
            <a:cxnLst/>
            <a:rect r="r" b="b" t="t" l="l"/>
            <a:pathLst>
              <a:path h="2946179" w="9465636">
                <a:moveTo>
                  <a:pt x="0" y="0"/>
                </a:moveTo>
                <a:lnTo>
                  <a:pt x="9465636" y="0"/>
                </a:lnTo>
                <a:lnTo>
                  <a:pt x="9465636" y="2946179"/>
                </a:lnTo>
                <a:lnTo>
                  <a:pt x="0" y="2946179"/>
                </a:lnTo>
                <a:lnTo>
                  <a:pt x="0" y="0"/>
                </a:lnTo>
                <a:close/>
              </a:path>
            </a:pathLst>
          </a:custGeom>
          <a:blipFill>
            <a:blip r:embed="rId7"/>
            <a:stretch>
              <a:fillRect l="0" t="0" r="0" b="0"/>
            </a:stretch>
          </a:blipFill>
        </p:spPr>
      </p:sp>
      <p:sp>
        <p:nvSpPr>
          <p:cNvPr name="Freeform 17" id="17"/>
          <p:cNvSpPr/>
          <p:nvPr/>
        </p:nvSpPr>
        <p:spPr>
          <a:xfrm flipH="false" flipV="false" rot="0">
            <a:off x="10494336" y="5982116"/>
            <a:ext cx="5057619" cy="2234762"/>
          </a:xfrm>
          <a:custGeom>
            <a:avLst/>
            <a:gdLst/>
            <a:ahLst/>
            <a:cxnLst/>
            <a:rect r="r" b="b" t="t" l="l"/>
            <a:pathLst>
              <a:path h="2234762" w="5057619">
                <a:moveTo>
                  <a:pt x="0" y="0"/>
                </a:moveTo>
                <a:lnTo>
                  <a:pt x="5057619" y="0"/>
                </a:lnTo>
                <a:lnTo>
                  <a:pt x="5057619" y="2234762"/>
                </a:lnTo>
                <a:lnTo>
                  <a:pt x="0" y="2234762"/>
                </a:lnTo>
                <a:lnTo>
                  <a:pt x="0" y="0"/>
                </a:lnTo>
                <a:close/>
              </a:path>
            </a:pathLst>
          </a:custGeom>
          <a:blipFill>
            <a:blip r:embed="rId8"/>
            <a:stretch>
              <a:fillRect l="0" t="0" r="0"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4317861" y="1887620"/>
            <a:ext cx="9347835" cy="613411"/>
          </a:xfrm>
          <a:prstGeom prst="rect">
            <a:avLst/>
          </a:prstGeom>
        </p:spPr>
        <p:txBody>
          <a:bodyPr anchor="t" rtlCol="false" tIns="0" lIns="0" bIns="0" rIns="0">
            <a:spAutoFit/>
          </a:bodyPr>
          <a:lstStyle/>
          <a:p>
            <a:pPr algn="ctr">
              <a:lnSpc>
                <a:spcPts val="5039"/>
              </a:lnSpc>
              <a:spcBef>
                <a:spcPct val="0"/>
              </a:spcBef>
            </a:pPr>
            <a:r>
              <a:rPr lang="en-US" b="true" sz="3599">
                <a:solidFill>
                  <a:srgbClr val="C53200"/>
                </a:solidFill>
                <a:latin typeface="Kitsch Display Bold"/>
                <a:ea typeface="Kitsch Display Bold"/>
                <a:cs typeface="Kitsch Display Bold"/>
                <a:sym typeface="Kitsch Display Bold"/>
              </a:rPr>
              <a:t>IDEN</a:t>
            </a:r>
            <a:r>
              <a:rPr lang="en-US" b="true" sz="3599">
                <a:solidFill>
                  <a:srgbClr val="C53200"/>
                </a:solidFill>
                <a:latin typeface="Kitsch Display Bold"/>
                <a:ea typeface="Kitsch Display Bold"/>
                <a:cs typeface="Kitsch Display Bold"/>
                <a:sym typeface="Kitsch Display Bold"/>
              </a:rPr>
              <a:t>TIFY THE HIGHEST-PRICED PIZZA.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02533"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52100"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250734" y="8380740"/>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31239"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15924"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99595" y="2939181"/>
            <a:ext cx="8570487" cy="3288924"/>
          </a:xfrm>
          <a:custGeom>
            <a:avLst/>
            <a:gdLst/>
            <a:ahLst/>
            <a:cxnLst/>
            <a:rect r="r" b="b" t="t" l="l"/>
            <a:pathLst>
              <a:path h="3288924" w="8570487">
                <a:moveTo>
                  <a:pt x="0" y="0"/>
                </a:moveTo>
                <a:lnTo>
                  <a:pt x="8570487" y="0"/>
                </a:lnTo>
                <a:lnTo>
                  <a:pt x="8570487" y="3288924"/>
                </a:lnTo>
                <a:lnTo>
                  <a:pt x="0" y="3288924"/>
                </a:lnTo>
                <a:lnTo>
                  <a:pt x="0" y="0"/>
                </a:lnTo>
                <a:close/>
              </a:path>
            </a:pathLst>
          </a:custGeom>
          <a:blipFill>
            <a:blip r:embed="rId7"/>
            <a:stretch>
              <a:fillRect l="0" t="0" r="0" b="0"/>
            </a:stretch>
          </a:blipFill>
        </p:spPr>
      </p:sp>
      <p:sp>
        <p:nvSpPr>
          <p:cNvPr name="Freeform 17" id="17"/>
          <p:cNvSpPr/>
          <p:nvPr/>
        </p:nvSpPr>
        <p:spPr>
          <a:xfrm flipH="false" flipV="false" rot="0">
            <a:off x="10151297" y="4929915"/>
            <a:ext cx="3864627" cy="3054302"/>
          </a:xfrm>
          <a:custGeom>
            <a:avLst/>
            <a:gdLst/>
            <a:ahLst/>
            <a:cxnLst/>
            <a:rect r="r" b="b" t="t" l="l"/>
            <a:pathLst>
              <a:path h="3054302" w="3864627">
                <a:moveTo>
                  <a:pt x="0" y="0"/>
                </a:moveTo>
                <a:lnTo>
                  <a:pt x="3864627" y="0"/>
                </a:lnTo>
                <a:lnTo>
                  <a:pt x="3864627" y="3054301"/>
                </a:lnTo>
                <a:lnTo>
                  <a:pt x="0" y="3054301"/>
                </a:lnTo>
                <a:lnTo>
                  <a:pt x="0" y="0"/>
                </a:lnTo>
                <a:close/>
              </a:path>
            </a:pathLst>
          </a:custGeom>
          <a:blipFill>
            <a:blip r:embed="rId8"/>
            <a:stretch>
              <a:fillRect l="0" t="0" r="0"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2655094" y="1887620"/>
            <a:ext cx="12673369" cy="613411"/>
          </a:xfrm>
          <a:prstGeom prst="rect">
            <a:avLst/>
          </a:prstGeom>
        </p:spPr>
        <p:txBody>
          <a:bodyPr anchor="t" rtlCol="false" tIns="0" lIns="0" bIns="0" rIns="0">
            <a:spAutoFit/>
          </a:bodyPr>
          <a:lstStyle/>
          <a:p>
            <a:pPr algn="ctr">
              <a:lnSpc>
                <a:spcPts val="5039"/>
              </a:lnSpc>
              <a:spcBef>
                <a:spcPct val="0"/>
              </a:spcBef>
            </a:pPr>
            <a:r>
              <a:rPr lang="en-US" b="true" sz="3599">
                <a:solidFill>
                  <a:srgbClr val="C53200"/>
                </a:solidFill>
                <a:latin typeface="Kitsch Display Bold"/>
                <a:ea typeface="Kitsch Display Bold"/>
                <a:cs typeface="Kitsch Display Bold"/>
                <a:sym typeface="Kitsch Display Bold"/>
              </a:rPr>
              <a:t>IDEN</a:t>
            </a:r>
            <a:r>
              <a:rPr lang="en-US" b="true" sz="3599">
                <a:solidFill>
                  <a:srgbClr val="C53200"/>
                </a:solidFill>
                <a:latin typeface="Kitsch Display Bold"/>
                <a:ea typeface="Kitsch Display Bold"/>
                <a:cs typeface="Kitsch Display Bold"/>
                <a:sym typeface="Kitsch Display Bold"/>
              </a:rPr>
              <a:t>TIFY THE MOST COMMON PIZZA SIZE ORDERED.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02533"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52100"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250734" y="8380740"/>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31239"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15924"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028700" y="2823691"/>
            <a:ext cx="8184243" cy="3937896"/>
          </a:xfrm>
          <a:custGeom>
            <a:avLst/>
            <a:gdLst/>
            <a:ahLst/>
            <a:cxnLst/>
            <a:rect r="r" b="b" t="t" l="l"/>
            <a:pathLst>
              <a:path h="3937896" w="8184243">
                <a:moveTo>
                  <a:pt x="0" y="0"/>
                </a:moveTo>
                <a:lnTo>
                  <a:pt x="8184243" y="0"/>
                </a:lnTo>
                <a:lnTo>
                  <a:pt x="8184243" y="3937895"/>
                </a:lnTo>
                <a:lnTo>
                  <a:pt x="0" y="3937895"/>
                </a:lnTo>
                <a:lnTo>
                  <a:pt x="0" y="0"/>
                </a:lnTo>
                <a:close/>
              </a:path>
            </a:pathLst>
          </a:custGeom>
          <a:blipFill>
            <a:blip r:embed="rId7"/>
            <a:stretch>
              <a:fillRect l="0" t="0" r="0" b="0"/>
            </a:stretch>
          </a:blipFill>
        </p:spPr>
      </p:sp>
      <p:sp>
        <p:nvSpPr>
          <p:cNvPr name="Freeform 17" id="17"/>
          <p:cNvSpPr/>
          <p:nvPr/>
        </p:nvSpPr>
        <p:spPr>
          <a:xfrm flipH="false" flipV="false" rot="0">
            <a:off x="9497900" y="5282941"/>
            <a:ext cx="6669897" cy="3124437"/>
          </a:xfrm>
          <a:custGeom>
            <a:avLst/>
            <a:gdLst/>
            <a:ahLst/>
            <a:cxnLst/>
            <a:rect r="r" b="b" t="t" l="l"/>
            <a:pathLst>
              <a:path h="3124437" w="6669897">
                <a:moveTo>
                  <a:pt x="0" y="0"/>
                </a:moveTo>
                <a:lnTo>
                  <a:pt x="6669897" y="0"/>
                </a:lnTo>
                <a:lnTo>
                  <a:pt x="6669897" y="3124437"/>
                </a:lnTo>
                <a:lnTo>
                  <a:pt x="0" y="3124437"/>
                </a:lnTo>
                <a:lnTo>
                  <a:pt x="0" y="0"/>
                </a:lnTo>
                <a:close/>
              </a:path>
            </a:pathLst>
          </a:custGeom>
          <a:blipFill>
            <a:blip r:embed="rId8"/>
            <a:stretch>
              <a:fillRect l="0" t="0" r="0"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1524000" y="1608029"/>
            <a:ext cx="15947800" cy="1072787"/>
          </a:xfrm>
          <a:prstGeom prst="rect">
            <a:avLst/>
          </a:prstGeom>
        </p:spPr>
        <p:txBody>
          <a:bodyPr anchor="t" rtlCol="false" tIns="0" lIns="0" bIns="0" rIns="0">
            <a:spAutoFit/>
          </a:bodyPr>
          <a:lstStyle/>
          <a:p>
            <a:pPr algn="ctr">
              <a:lnSpc>
                <a:spcPts val="4395"/>
              </a:lnSpc>
              <a:spcBef>
                <a:spcPct val="0"/>
              </a:spcBef>
            </a:pPr>
            <a:r>
              <a:rPr lang="en-US" b="true" sz="3139">
                <a:solidFill>
                  <a:srgbClr val="C53200"/>
                </a:solidFill>
                <a:latin typeface="Kitsch Display Bold"/>
                <a:ea typeface="Kitsch Display Bold"/>
                <a:cs typeface="Kitsch Display Bold"/>
                <a:sym typeface="Kitsch Display Bold"/>
              </a:rPr>
              <a:t>L</a:t>
            </a:r>
            <a:r>
              <a:rPr lang="en-US" b="true" sz="3139">
                <a:solidFill>
                  <a:srgbClr val="C53200"/>
                </a:solidFill>
                <a:latin typeface="Kitsch Display Bold"/>
                <a:ea typeface="Kitsch Display Bold"/>
                <a:cs typeface="Kitsch Display Bold"/>
                <a:sym typeface="Kitsch Display Bold"/>
              </a:rPr>
              <a:t>IST THE TOP 5 MOST ORDERED PIZZA TYPES ALONG WITH THEIR QUANTITIES.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077481" y="701130"/>
            <a:ext cx="500962" cy="655139"/>
          </a:xfrm>
          <a:custGeom>
            <a:avLst/>
            <a:gdLst/>
            <a:ahLst/>
            <a:cxnLst/>
            <a:rect r="r" b="b" t="t" l="l"/>
            <a:pathLst>
              <a:path h="655139" w="500962">
                <a:moveTo>
                  <a:pt x="0" y="0"/>
                </a:moveTo>
                <a:lnTo>
                  <a:pt x="500963" y="0"/>
                </a:lnTo>
                <a:lnTo>
                  <a:pt x="500963" y="655140"/>
                </a:lnTo>
                <a:lnTo>
                  <a:pt x="0" y="655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9587380"/>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048000" y="9588160"/>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96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144000" y="9588939"/>
            <a:ext cx="3048000" cy="2205644"/>
          </a:xfrm>
          <a:custGeom>
            <a:avLst/>
            <a:gdLst/>
            <a:ahLst/>
            <a:cxnLst/>
            <a:rect r="r" b="b" t="t" l="l"/>
            <a:pathLst>
              <a:path h="2205644" w="3048000">
                <a:moveTo>
                  <a:pt x="0" y="0"/>
                </a:moveTo>
                <a:lnTo>
                  <a:pt x="3048000" y="0"/>
                </a:lnTo>
                <a:lnTo>
                  <a:pt x="3048000" y="2205643"/>
                </a:lnTo>
                <a:lnTo>
                  <a:pt x="0" y="22056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192000" y="9589718"/>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240000" y="9590497"/>
            <a:ext cx="3048000" cy="2205644"/>
          </a:xfrm>
          <a:custGeom>
            <a:avLst/>
            <a:gdLst/>
            <a:ahLst/>
            <a:cxnLst/>
            <a:rect r="r" b="b" t="t" l="l"/>
            <a:pathLst>
              <a:path h="2205644" w="3048000">
                <a:moveTo>
                  <a:pt x="0" y="0"/>
                </a:moveTo>
                <a:lnTo>
                  <a:pt x="3048000" y="0"/>
                </a:lnTo>
                <a:lnTo>
                  <a:pt x="3048000" y="2205644"/>
                </a:lnTo>
                <a:lnTo>
                  <a:pt x="0" y="22056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02533" y="805151"/>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28700" y="592857"/>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852100" y="947123"/>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250734" y="8380740"/>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2631239" y="8735005"/>
            <a:ext cx="541789" cy="708531"/>
          </a:xfrm>
          <a:custGeom>
            <a:avLst/>
            <a:gdLst/>
            <a:ahLst/>
            <a:cxnLst/>
            <a:rect r="r" b="b" t="t" l="l"/>
            <a:pathLst>
              <a:path h="708531" w="541789">
                <a:moveTo>
                  <a:pt x="0" y="0"/>
                </a:moveTo>
                <a:lnTo>
                  <a:pt x="541789" y="0"/>
                </a:lnTo>
                <a:lnTo>
                  <a:pt x="541789" y="708531"/>
                </a:lnTo>
                <a:lnTo>
                  <a:pt x="0" y="708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4015924" y="8550253"/>
            <a:ext cx="541789" cy="708531"/>
          </a:xfrm>
          <a:custGeom>
            <a:avLst/>
            <a:gdLst/>
            <a:ahLst/>
            <a:cxnLst/>
            <a:rect r="r" b="b" t="t" l="l"/>
            <a:pathLst>
              <a:path h="708531" w="541789">
                <a:moveTo>
                  <a:pt x="0" y="0"/>
                </a:moveTo>
                <a:lnTo>
                  <a:pt x="541789" y="0"/>
                </a:lnTo>
                <a:lnTo>
                  <a:pt x="541789" y="708532"/>
                </a:lnTo>
                <a:lnTo>
                  <a:pt x="0" y="708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531590" y="2814451"/>
            <a:ext cx="8561136" cy="3338843"/>
          </a:xfrm>
          <a:custGeom>
            <a:avLst/>
            <a:gdLst/>
            <a:ahLst/>
            <a:cxnLst/>
            <a:rect r="r" b="b" t="t" l="l"/>
            <a:pathLst>
              <a:path h="3338843" w="8561136">
                <a:moveTo>
                  <a:pt x="0" y="0"/>
                </a:moveTo>
                <a:lnTo>
                  <a:pt x="8561136" y="0"/>
                </a:lnTo>
                <a:lnTo>
                  <a:pt x="8561136" y="3338843"/>
                </a:lnTo>
                <a:lnTo>
                  <a:pt x="0" y="3338843"/>
                </a:lnTo>
                <a:lnTo>
                  <a:pt x="0" y="0"/>
                </a:lnTo>
                <a:close/>
              </a:path>
            </a:pathLst>
          </a:custGeom>
          <a:blipFill>
            <a:blip r:embed="rId7"/>
            <a:stretch>
              <a:fillRect l="0" t="0" r="0" b="0"/>
            </a:stretch>
          </a:blipFill>
        </p:spPr>
      </p:sp>
      <p:sp>
        <p:nvSpPr>
          <p:cNvPr name="Freeform 17" id="17"/>
          <p:cNvSpPr/>
          <p:nvPr/>
        </p:nvSpPr>
        <p:spPr>
          <a:xfrm flipH="false" flipV="false" rot="0">
            <a:off x="10668000" y="4509060"/>
            <a:ext cx="4851838" cy="3288468"/>
          </a:xfrm>
          <a:custGeom>
            <a:avLst/>
            <a:gdLst/>
            <a:ahLst/>
            <a:cxnLst/>
            <a:rect r="r" b="b" t="t" l="l"/>
            <a:pathLst>
              <a:path h="3288468" w="4851838">
                <a:moveTo>
                  <a:pt x="0" y="0"/>
                </a:moveTo>
                <a:lnTo>
                  <a:pt x="4851838" y="0"/>
                </a:lnTo>
                <a:lnTo>
                  <a:pt x="4851838" y="3288468"/>
                </a:lnTo>
                <a:lnTo>
                  <a:pt x="0" y="3288468"/>
                </a:lnTo>
                <a:lnTo>
                  <a:pt x="0" y="0"/>
                </a:lnTo>
                <a:close/>
              </a:path>
            </a:pathLst>
          </a:custGeom>
          <a:blipFill>
            <a:blip r:embed="rId8"/>
            <a:stretch>
              <a:fillRect l="0" t="0" r="0" b="0"/>
            </a:stretch>
          </a:blipFill>
        </p:spPr>
      </p:sp>
      <p:sp>
        <p:nvSpPr>
          <p:cNvPr name="TextBox 18" id="18"/>
          <p:cNvSpPr txBox="true"/>
          <p:nvPr/>
        </p:nvSpPr>
        <p:spPr>
          <a:xfrm rot="0">
            <a:off x="16072293" y="9111164"/>
            <a:ext cx="1187007" cy="333342"/>
          </a:xfrm>
          <a:prstGeom prst="rect">
            <a:avLst/>
          </a:prstGeom>
        </p:spPr>
        <p:txBody>
          <a:bodyPr anchor="t" rtlCol="false" tIns="0" lIns="0" bIns="0" rIns="0">
            <a:spAutoFit/>
          </a:bodyPr>
          <a:lstStyle/>
          <a:p>
            <a:pPr algn="r">
              <a:lnSpc>
                <a:spcPts val="2474"/>
              </a:lnSpc>
            </a:pPr>
            <a:r>
              <a:rPr lang="en-US" sz="2499">
                <a:solidFill>
                  <a:srgbClr val="C53200"/>
                </a:solidFill>
                <a:latin typeface="Barlow Condensed"/>
                <a:ea typeface="Barlow Condensed"/>
                <a:cs typeface="Barlow Condensed"/>
                <a:sym typeface="Barlow Condensed"/>
              </a:rPr>
              <a:t>NEXT &gt;</a:t>
            </a:r>
          </a:p>
        </p:txBody>
      </p:sp>
      <p:sp>
        <p:nvSpPr>
          <p:cNvPr name="TextBox 19" id="19"/>
          <p:cNvSpPr txBox="true"/>
          <p:nvPr/>
        </p:nvSpPr>
        <p:spPr>
          <a:xfrm rot="0">
            <a:off x="1028700" y="9110195"/>
            <a:ext cx="1187007" cy="333342"/>
          </a:xfrm>
          <a:prstGeom prst="rect">
            <a:avLst/>
          </a:prstGeom>
        </p:spPr>
        <p:txBody>
          <a:bodyPr anchor="t" rtlCol="false" tIns="0" lIns="0" bIns="0" rIns="0">
            <a:spAutoFit/>
          </a:bodyPr>
          <a:lstStyle/>
          <a:p>
            <a:pPr algn="l">
              <a:lnSpc>
                <a:spcPts val="2474"/>
              </a:lnSpc>
            </a:pPr>
            <a:r>
              <a:rPr lang="en-US" sz="2499">
                <a:solidFill>
                  <a:srgbClr val="AA2F05"/>
                </a:solidFill>
                <a:latin typeface="Barlow Condensed"/>
                <a:ea typeface="Barlow Condensed"/>
                <a:cs typeface="Barlow Condensed"/>
                <a:sym typeface="Barlow Condensed"/>
              </a:rPr>
              <a:t>&lt; BACK</a:t>
            </a:r>
          </a:p>
        </p:txBody>
      </p:sp>
      <p:sp>
        <p:nvSpPr>
          <p:cNvPr name="TextBox 20" id="20"/>
          <p:cNvSpPr txBox="true"/>
          <p:nvPr/>
        </p:nvSpPr>
        <p:spPr>
          <a:xfrm rot="0">
            <a:off x="1524000" y="1608029"/>
            <a:ext cx="15947800" cy="1072787"/>
          </a:xfrm>
          <a:prstGeom prst="rect">
            <a:avLst/>
          </a:prstGeom>
        </p:spPr>
        <p:txBody>
          <a:bodyPr anchor="t" rtlCol="false" tIns="0" lIns="0" bIns="0" rIns="0">
            <a:spAutoFit/>
          </a:bodyPr>
          <a:lstStyle/>
          <a:p>
            <a:pPr algn="ctr">
              <a:lnSpc>
                <a:spcPts val="4395"/>
              </a:lnSpc>
              <a:spcBef>
                <a:spcPct val="0"/>
              </a:spcBef>
            </a:pPr>
            <a:r>
              <a:rPr lang="en-US" b="true" sz="3139">
                <a:solidFill>
                  <a:srgbClr val="C53200"/>
                </a:solidFill>
                <a:latin typeface="Kitsch Display Bold"/>
                <a:ea typeface="Kitsch Display Bold"/>
                <a:cs typeface="Kitsch Display Bold"/>
                <a:sym typeface="Kitsch Display Bold"/>
              </a:rPr>
              <a:t>JO</a:t>
            </a:r>
            <a:r>
              <a:rPr lang="en-US" b="true" sz="3139">
                <a:solidFill>
                  <a:srgbClr val="C53200"/>
                </a:solidFill>
                <a:latin typeface="Kitsch Display Bold"/>
                <a:ea typeface="Kitsch Display Bold"/>
                <a:cs typeface="Kitsch Display Bold"/>
                <a:sym typeface="Kitsch Display Bold"/>
              </a:rPr>
              <a:t>IN THE NECESSARY TABLES TO FIND THE TOTAL QUANTITY OF EACH PIZZA CATEGORY ORDERED.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DAGtVyrWorg</dc:identifier>
  <dcterms:modified xsi:type="dcterms:W3CDTF">2011-08-01T06:04:30Z</dcterms:modified>
  <cp:revision>1</cp:revision>
  <dc:title>Red Orange and Grey Paper Texture Simple Retro Illustrative Geometric Pizza Presentation</dc:title>
</cp:coreProperties>
</file>